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7" r:id="rId4"/>
    <p:sldId id="279" r:id="rId5"/>
    <p:sldId id="281" r:id="rId6"/>
    <p:sldId id="282" r:id="rId7"/>
    <p:sldId id="283" r:id="rId8"/>
    <p:sldId id="284" r:id="rId9"/>
    <p:sldId id="285" r:id="rId10"/>
    <p:sldId id="286" r:id="rId11"/>
    <p:sldId id="289" r:id="rId12"/>
    <p:sldId id="290" r:id="rId13"/>
    <p:sldId id="287" r:id="rId14"/>
    <p:sldId id="288" r:id="rId15"/>
    <p:sldId id="291" r:id="rId16"/>
    <p:sldId id="278" r:id="rId17"/>
    <p:sldId id="271" r:id="rId18"/>
    <p:sldId id="277" r:id="rId19"/>
    <p:sldId id="262" r:id="rId20"/>
    <p:sldId id="260" r:id="rId21"/>
    <p:sldId id="274" r:id="rId22"/>
    <p:sldId id="275" r:id="rId23"/>
    <p:sldId id="276" r:id="rId24"/>
    <p:sldId id="261" r:id="rId25"/>
    <p:sldId id="263" r:id="rId26"/>
    <p:sldId id="264" r:id="rId27"/>
    <p:sldId id="259"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21" r:id="rId43"/>
    <p:sldId id="307" r:id="rId44"/>
    <p:sldId id="308" r:id="rId45"/>
    <p:sldId id="309" r:id="rId46"/>
    <p:sldId id="310" r:id="rId47"/>
    <p:sldId id="311" r:id="rId48"/>
    <p:sldId id="312" r:id="rId49"/>
    <p:sldId id="313" r:id="rId50"/>
    <p:sldId id="314" r:id="rId51"/>
    <p:sldId id="315" r:id="rId52"/>
    <p:sldId id="317" r:id="rId53"/>
    <p:sldId id="323" r:id="rId54"/>
    <p:sldId id="322" r:id="rId55"/>
    <p:sldId id="319" r:id="rId56"/>
    <p:sldId id="265" r:id="rId57"/>
    <p:sldId id="266" r:id="rId58"/>
    <p:sldId id="268" r:id="rId59"/>
    <p:sldId id="269" r:id="rId60"/>
    <p:sldId id="270" r:id="rId61"/>
    <p:sldId id="272" r:id="rId62"/>
    <p:sldId id="273" r:id="rId63"/>
    <p:sldId id="32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F1827BB-69D0-4E25-9580-A6B306D2FB74}" type="datetimeFigureOut">
              <a:rPr lang="en-GB" smtClean="0"/>
              <a:t>12/01/2019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E307913-A562-442B-BF22-0BD5310F477E}" type="slidenum">
              <a:rPr lang="en-GB" smtClean="0"/>
              <a:t>‹#›</a:t>
            </a:fld>
            <a:endParaRPr lang="en-GB"/>
          </a:p>
        </p:txBody>
      </p:sp>
    </p:spTree>
    <p:extLst>
      <p:ext uri="{BB962C8B-B14F-4D97-AF65-F5344CB8AC3E}">
        <p14:creationId xmlns:p14="http://schemas.microsoft.com/office/powerpoint/2010/main" val="38501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F1827BB-69D0-4E25-9580-A6B306D2FB74}" type="datetimeFigureOut">
              <a:rPr lang="en-GB" smtClean="0"/>
              <a:t>12/01/2019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E307913-A562-442B-BF22-0BD5310F477E}" type="slidenum">
              <a:rPr lang="en-GB" smtClean="0"/>
              <a:t>‹#›</a:t>
            </a:fld>
            <a:endParaRPr lang="en-GB"/>
          </a:p>
        </p:txBody>
      </p:sp>
    </p:spTree>
    <p:extLst>
      <p:ext uri="{BB962C8B-B14F-4D97-AF65-F5344CB8AC3E}">
        <p14:creationId xmlns:p14="http://schemas.microsoft.com/office/powerpoint/2010/main" val="3587306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F1827BB-69D0-4E25-9580-A6B306D2FB74}" type="datetimeFigureOut">
              <a:rPr lang="en-GB" smtClean="0"/>
              <a:t>12/01/2019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E307913-A562-442B-BF22-0BD5310F477E}" type="slidenum">
              <a:rPr lang="en-GB" smtClean="0"/>
              <a:t>‹#›</a:t>
            </a:fld>
            <a:endParaRPr lang="en-GB"/>
          </a:p>
        </p:txBody>
      </p:sp>
    </p:spTree>
    <p:extLst>
      <p:ext uri="{BB962C8B-B14F-4D97-AF65-F5344CB8AC3E}">
        <p14:creationId xmlns:p14="http://schemas.microsoft.com/office/powerpoint/2010/main" val="669701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F1827BB-69D0-4E25-9580-A6B306D2FB74}" type="datetimeFigureOut">
              <a:rPr lang="en-GB" smtClean="0"/>
              <a:t>12/01/2019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E307913-A562-442B-BF22-0BD5310F477E}" type="slidenum">
              <a:rPr lang="en-GB" smtClean="0"/>
              <a:t>‹#›</a:t>
            </a:fld>
            <a:endParaRPr lang="en-GB"/>
          </a:p>
        </p:txBody>
      </p:sp>
    </p:spTree>
    <p:extLst>
      <p:ext uri="{BB962C8B-B14F-4D97-AF65-F5344CB8AC3E}">
        <p14:creationId xmlns:p14="http://schemas.microsoft.com/office/powerpoint/2010/main" val="1991996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1827BB-69D0-4E25-9580-A6B306D2FB74}" type="datetimeFigureOut">
              <a:rPr lang="en-GB" smtClean="0"/>
              <a:t>12/01/2019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E307913-A562-442B-BF22-0BD5310F477E}" type="slidenum">
              <a:rPr lang="en-GB" smtClean="0"/>
              <a:t>‹#›</a:t>
            </a:fld>
            <a:endParaRPr lang="en-GB"/>
          </a:p>
        </p:txBody>
      </p:sp>
    </p:spTree>
    <p:extLst>
      <p:ext uri="{BB962C8B-B14F-4D97-AF65-F5344CB8AC3E}">
        <p14:creationId xmlns:p14="http://schemas.microsoft.com/office/powerpoint/2010/main" val="2732064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F1827BB-69D0-4E25-9580-A6B306D2FB74}" type="datetimeFigureOut">
              <a:rPr lang="en-GB" smtClean="0"/>
              <a:t>12/01/2019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E307913-A562-442B-BF22-0BD5310F477E}" type="slidenum">
              <a:rPr lang="en-GB" smtClean="0"/>
              <a:t>‹#›</a:t>
            </a:fld>
            <a:endParaRPr lang="en-GB"/>
          </a:p>
        </p:txBody>
      </p:sp>
    </p:spTree>
    <p:extLst>
      <p:ext uri="{BB962C8B-B14F-4D97-AF65-F5344CB8AC3E}">
        <p14:creationId xmlns:p14="http://schemas.microsoft.com/office/powerpoint/2010/main" val="825998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F1827BB-69D0-4E25-9580-A6B306D2FB74}" type="datetimeFigureOut">
              <a:rPr lang="en-GB" smtClean="0"/>
              <a:t>12/01/2019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E307913-A562-442B-BF22-0BD5310F477E}" type="slidenum">
              <a:rPr lang="en-GB" smtClean="0"/>
              <a:t>‹#›</a:t>
            </a:fld>
            <a:endParaRPr lang="en-GB"/>
          </a:p>
        </p:txBody>
      </p:sp>
    </p:spTree>
    <p:extLst>
      <p:ext uri="{BB962C8B-B14F-4D97-AF65-F5344CB8AC3E}">
        <p14:creationId xmlns:p14="http://schemas.microsoft.com/office/powerpoint/2010/main" val="2487549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F1827BB-69D0-4E25-9580-A6B306D2FB74}" type="datetimeFigureOut">
              <a:rPr lang="en-GB" smtClean="0"/>
              <a:t>12/01/2019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E307913-A562-442B-BF22-0BD5310F477E}" type="slidenum">
              <a:rPr lang="en-GB" smtClean="0"/>
              <a:t>‹#›</a:t>
            </a:fld>
            <a:endParaRPr lang="en-GB"/>
          </a:p>
        </p:txBody>
      </p:sp>
    </p:spTree>
    <p:extLst>
      <p:ext uri="{BB962C8B-B14F-4D97-AF65-F5344CB8AC3E}">
        <p14:creationId xmlns:p14="http://schemas.microsoft.com/office/powerpoint/2010/main" val="2641569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1827BB-69D0-4E25-9580-A6B306D2FB74}" type="datetimeFigureOut">
              <a:rPr lang="en-GB" smtClean="0"/>
              <a:t>12/01/2019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E307913-A562-442B-BF22-0BD5310F477E}" type="slidenum">
              <a:rPr lang="en-GB" smtClean="0"/>
              <a:t>‹#›</a:t>
            </a:fld>
            <a:endParaRPr lang="en-GB"/>
          </a:p>
        </p:txBody>
      </p:sp>
    </p:spTree>
    <p:extLst>
      <p:ext uri="{BB962C8B-B14F-4D97-AF65-F5344CB8AC3E}">
        <p14:creationId xmlns:p14="http://schemas.microsoft.com/office/powerpoint/2010/main" val="504016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1827BB-69D0-4E25-9580-A6B306D2FB74}" type="datetimeFigureOut">
              <a:rPr lang="en-GB" smtClean="0"/>
              <a:t>12/01/2019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E307913-A562-442B-BF22-0BD5310F477E}" type="slidenum">
              <a:rPr lang="en-GB" smtClean="0"/>
              <a:t>‹#›</a:t>
            </a:fld>
            <a:endParaRPr lang="en-GB"/>
          </a:p>
        </p:txBody>
      </p:sp>
    </p:spTree>
    <p:extLst>
      <p:ext uri="{BB962C8B-B14F-4D97-AF65-F5344CB8AC3E}">
        <p14:creationId xmlns:p14="http://schemas.microsoft.com/office/powerpoint/2010/main" val="2441898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1827BB-69D0-4E25-9580-A6B306D2FB74}" type="datetimeFigureOut">
              <a:rPr lang="en-GB" smtClean="0"/>
              <a:t>12/01/2019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E307913-A562-442B-BF22-0BD5310F477E}" type="slidenum">
              <a:rPr lang="en-GB" smtClean="0"/>
              <a:t>‹#›</a:t>
            </a:fld>
            <a:endParaRPr lang="en-GB"/>
          </a:p>
        </p:txBody>
      </p:sp>
    </p:spTree>
    <p:extLst>
      <p:ext uri="{BB962C8B-B14F-4D97-AF65-F5344CB8AC3E}">
        <p14:creationId xmlns:p14="http://schemas.microsoft.com/office/powerpoint/2010/main" val="2389362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1827BB-69D0-4E25-9580-A6B306D2FB74}" type="datetimeFigureOut">
              <a:rPr lang="en-GB" smtClean="0"/>
              <a:t>12/01/2019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07913-A562-442B-BF22-0BD5310F477E}" type="slidenum">
              <a:rPr lang="en-GB" smtClean="0"/>
              <a:t>‹#›</a:t>
            </a:fld>
            <a:endParaRPr lang="en-GB"/>
          </a:p>
        </p:txBody>
      </p:sp>
    </p:spTree>
    <p:extLst>
      <p:ext uri="{BB962C8B-B14F-4D97-AF65-F5344CB8AC3E}">
        <p14:creationId xmlns:p14="http://schemas.microsoft.com/office/powerpoint/2010/main" val="2704196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linkedin.com/in/oscar-herencia-rodrigo-4813516/"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vicarvision.nl/wordpress/claire-1-0-the-virtual-shop-assistant-demo-video-online/" TargetMode="External"/><Relationship Id="rId7" Type="http://schemas.openxmlformats.org/officeDocument/2006/relationships/hyperlink" Target="http://aifi.io/" TargetMode="External"/><Relationship Id="rId2" Type="http://schemas.openxmlformats.org/officeDocument/2006/relationships/hyperlink" Target="https://parts-of-speech.info/" TargetMode="External"/><Relationship Id="rId1" Type="http://schemas.openxmlformats.org/officeDocument/2006/relationships/slideLayout" Target="../slideLayouts/slideLayout2.xml"/><Relationship Id="rId6" Type="http://schemas.openxmlformats.org/officeDocument/2006/relationships/hyperlink" Target="https://www.theguardian.com/sustainable-business/2015/sep/17/ellie-machine-that-can-detect-depression" TargetMode="External"/><Relationship Id="rId5" Type="http://schemas.openxmlformats.org/officeDocument/2006/relationships/hyperlink" Target="https://www.babylonhealth.com/" TargetMode="External"/><Relationship Id="rId4" Type="http://schemas.openxmlformats.org/officeDocument/2006/relationships/hyperlink" Target="https://voicegender.herokuapp.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5516" y="785611"/>
            <a:ext cx="9144000" cy="4803820"/>
          </a:xfrm>
        </p:spPr>
        <p:txBody>
          <a:bodyPr>
            <a:normAutofit fontScale="90000"/>
          </a:bodyPr>
          <a:lstStyle/>
          <a:p>
            <a:r>
              <a:rPr lang="en-GB" b="1" dirty="0" smtClean="0">
                <a:solidFill>
                  <a:srgbClr val="92D050"/>
                </a:solidFill>
              </a:rPr>
              <a:t>Welcome to</a:t>
            </a:r>
            <a:r>
              <a:rPr lang="en-GB" b="1" dirty="0" smtClean="0">
                <a:solidFill>
                  <a:schemeClr val="accent6">
                    <a:lumMod val="50000"/>
                  </a:schemeClr>
                </a:solidFill>
              </a:rPr>
              <a:t/>
            </a:r>
            <a:br>
              <a:rPr lang="en-GB" b="1" dirty="0" smtClean="0">
                <a:solidFill>
                  <a:schemeClr val="accent6">
                    <a:lumMod val="50000"/>
                  </a:schemeClr>
                </a:solidFill>
              </a:rPr>
            </a:br>
            <a:r>
              <a:rPr lang="en-GB" dirty="0" smtClean="0"/>
              <a:t/>
            </a:r>
            <a:br>
              <a:rPr lang="en-GB" dirty="0" smtClean="0"/>
            </a:br>
            <a:r>
              <a:rPr lang="en-GB" dirty="0" smtClean="0"/>
              <a:t/>
            </a:r>
            <a:br>
              <a:rPr lang="en-GB" dirty="0" smtClean="0"/>
            </a:br>
            <a:r>
              <a:rPr lang="en-GB" b="1" dirty="0" smtClean="0">
                <a:solidFill>
                  <a:srgbClr val="0070C0"/>
                </a:solidFill>
              </a:rPr>
              <a:t>Data </a:t>
            </a:r>
            <a:r>
              <a:rPr lang="en-GB" b="1" dirty="0">
                <a:solidFill>
                  <a:srgbClr val="0070C0"/>
                </a:solidFill>
              </a:rPr>
              <a:t>Science and Machine </a:t>
            </a:r>
            <a:r>
              <a:rPr lang="en-GB" b="1" dirty="0" smtClean="0">
                <a:solidFill>
                  <a:srgbClr val="0070C0"/>
                </a:solidFill>
              </a:rPr>
              <a:t>Learning</a:t>
            </a:r>
            <a:r>
              <a:rPr lang="en-GB" dirty="0" smtClean="0"/>
              <a:t/>
            </a:r>
            <a:br>
              <a:rPr lang="en-GB" dirty="0" smtClean="0"/>
            </a:b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198" y="1894449"/>
            <a:ext cx="5320635" cy="1447619"/>
          </a:xfrm>
          <a:prstGeom prst="rect">
            <a:avLst/>
          </a:prstGeom>
        </p:spPr>
      </p:pic>
      <p:sp>
        <p:nvSpPr>
          <p:cNvPr id="4" name="TextBox 3"/>
          <p:cNvSpPr txBox="1"/>
          <p:nvPr/>
        </p:nvSpPr>
        <p:spPr>
          <a:xfrm>
            <a:off x="841420" y="5215944"/>
            <a:ext cx="3910884" cy="523220"/>
          </a:xfrm>
          <a:prstGeom prst="rect">
            <a:avLst/>
          </a:prstGeom>
          <a:noFill/>
        </p:spPr>
        <p:txBody>
          <a:bodyPr wrap="square" rtlCol="0">
            <a:spAutoFit/>
          </a:bodyPr>
          <a:lstStyle/>
          <a:p>
            <a:r>
              <a:rPr lang="en-GB" sz="2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Waseem</a:t>
            </a:r>
            <a:r>
              <a:rPr lang="en-GB"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Ahmad </a:t>
            </a:r>
            <a:r>
              <a:rPr lang="en-GB" sz="2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Chishti</a:t>
            </a:r>
            <a:endParaRPr lang="en-GB"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9939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5811838"/>
          </a:xfrm>
        </p:spPr>
      </p:pic>
    </p:spTree>
    <p:extLst>
      <p:ext uri="{BB962C8B-B14F-4D97-AF65-F5344CB8AC3E}">
        <p14:creationId xmlns:p14="http://schemas.microsoft.com/office/powerpoint/2010/main" val="139788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5649341"/>
          </a:xfrm>
        </p:spPr>
      </p:pic>
    </p:spTree>
    <p:extLst>
      <p:ext uri="{BB962C8B-B14F-4D97-AF65-F5344CB8AC3E}">
        <p14:creationId xmlns:p14="http://schemas.microsoft.com/office/powerpoint/2010/main" val="1235863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38201" y="365125"/>
            <a:ext cx="10623996" cy="5932644"/>
          </a:xfrm>
        </p:spPr>
      </p:pic>
    </p:spTree>
    <p:extLst>
      <p:ext uri="{BB962C8B-B14F-4D97-AF65-F5344CB8AC3E}">
        <p14:creationId xmlns:p14="http://schemas.microsoft.com/office/powerpoint/2010/main" val="1180279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599" cy="5811838"/>
          </a:xfrm>
        </p:spPr>
      </p:pic>
    </p:spTree>
    <p:extLst>
      <p:ext uri="{BB962C8B-B14F-4D97-AF65-F5344CB8AC3E}">
        <p14:creationId xmlns:p14="http://schemas.microsoft.com/office/powerpoint/2010/main" val="258867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599" cy="5811838"/>
          </a:xfrm>
        </p:spPr>
      </p:pic>
    </p:spTree>
    <p:extLst>
      <p:ext uri="{BB962C8B-B14F-4D97-AF65-F5344CB8AC3E}">
        <p14:creationId xmlns:p14="http://schemas.microsoft.com/office/powerpoint/2010/main" val="2838981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5811838"/>
          </a:xfrm>
        </p:spPr>
      </p:pic>
    </p:spTree>
    <p:extLst>
      <p:ext uri="{BB962C8B-B14F-4D97-AF65-F5344CB8AC3E}">
        <p14:creationId xmlns:p14="http://schemas.microsoft.com/office/powerpoint/2010/main" val="379827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721218" y="365125"/>
            <a:ext cx="10753858" cy="5946775"/>
          </a:xfrm>
          <a:prstGeom prst="rect">
            <a:avLst/>
          </a:prstGeom>
        </p:spPr>
      </p:pic>
    </p:spTree>
    <p:extLst>
      <p:ext uri="{BB962C8B-B14F-4D97-AF65-F5344CB8AC3E}">
        <p14:creationId xmlns:p14="http://schemas.microsoft.com/office/powerpoint/2010/main" val="1202043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Who can start carrier in data science…?</a:t>
            </a:r>
            <a:endParaRPr lang="en-GB"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6373" y="1958181"/>
            <a:ext cx="8636290" cy="4086225"/>
          </a:xfrm>
        </p:spPr>
      </p:pic>
    </p:spTree>
    <p:extLst>
      <p:ext uri="{BB962C8B-B14F-4D97-AF65-F5344CB8AC3E}">
        <p14:creationId xmlns:p14="http://schemas.microsoft.com/office/powerpoint/2010/main" val="603205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4F8EF0-BB3A-47CA-B760-CE992E55C49B}"/>
              </a:ext>
            </a:extLst>
          </p:cNvPr>
          <p:cNvSpPr>
            <a:spLocks noGrp="1"/>
          </p:cNvSpPr>
          <p:nvPr>
            <p:ph type="title"/>
          </p:nvPr>
        </p:nvSpPr>
        <p:spPr/>
        <p:txBody>
          <a:bodyPr/>
          <a:lstStyle/>
          <a:p>
            <a:r>
              <a:rPr lang="en-GB" dirty="0"/>
              <a:t>Different profiles of the Big Data Scientist </a:t>
            </a:r>
            <a:r>
              <a:rPr lang="en-GB" b="1" dirty="0"/>
              <a:t/>
            </a:r>
            <a:br>
              <a:rPr lang="en-GB" b="1" dirty="0"/>
            </a:br>
            <a:endParaRPr lang="en-GB" dirty="0"/>
          </a:p>
        </p:txBody>
      </p:sp>
      <p:pic>
        <p:nvPicPr>
          <p:cNvPr id="4" name="Picture 3">
            <a:extLst>
              <a:ext uri="{FF2B5EF4-FFF2-40B4-BE49-F238E27FC236}">
                <a16:creationId xmlns:a16="http://schemas.microsoft.com/office/drawing/2014/main" xmlns="" id="{706E71F7-8F1C-4B02-ABCF-08FDE642B5C1}"/>
              </a:ext>
            </a:extLst>
          </p:cNvPr>
          <p:cNvPicPr>
            <a:picLocks noChangeAspect="1"/>
          </p:cNvPicPr>
          <p:nvPr/>
        </p:nvPicPr>
        <p:blipFill>
          <a:blip r:embed="rId2"/>
          <a:stretch>
            <a:fillRect/>
          </a:stretch>
        </p:blipFill>
        <p:spPr>
          <a:xfrm>
            <a:off x="838200" y="1184856"/>
            <a:ext cx="10176994" cy="5673144"/>
          </a:xfrm>
          <a:prstGeom prst="rect">
            <a:avLst/>
          </a:prstGeom>
          <a:effectLst>
            <a:softEdge rad="152400"/>
          </a:effectLst>
        </p:spPr>
      </p:pic>
    </p:spTree>
    <p:extLst>
      <p:ext uri="{BB962C8B-B14F-4D97-AF65-F5344CB8AC3E}">
        <p14:creationId xmlns:p14="http://schemas.microsoft.com/office/powerpoint/2010/main" val="3762051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is the New Oil” World Economic Forum 2011</a:t>
            </a:r>
            <a:endParaRPr lang="en-GB" dirty="0"/>
          </a:p>
        </p:txBody>
      </p:sp>
      <p:sp>
        <p:nvSpPr>
          <p:cNvPr id="3" name="Content Placeholder 2"/>
          <p:cNvSpPr>
            <a:spLocks noGrp="1"/>
          </p:cNvSpPr>
          <p:nvPr>
            <p:ph idx="1"/>
          </p:nvPr>
        </p:nvSpPr>
        <p:spPr/>
        <p:txBody>
          <a:bodyPr/>
          <a:lstStyle/>
          <a:p>
            <a:pPr marL="0" indent="0">
              <a:buNone/>
            </a:pPr>
            <a:endParaRPr lang="en-GB" dirty="0"/>
          </a:p>
        </p:txBody>
      </p:sp>
      <p:pic>
        <p:nvPicPr>
          <p:cNvPr id="4" name="Picture 3"/>
          <p:cNvPicPr>
            <a:picLocks noChangeAspect="1"/>
          </p:cNvPicPr>
          <p:nvPr/>
        </p:nvPicPr>
        <p:blipFill>
          <a:blip r:embed="rId2"/>
          <a:stretch>
            <a:fillRect/>
          </a:stretch>
        </p:blipFill>
        <p:spPr>
          <a:xfrm>
            <a:off x="838200" y="1825625"/>
            <a:ext cx="10515599" cy="4657256"/>
          </a:xfrm>
          <a:prstGeom prst="rect">
            <a:avLst/>
          </a:prstGeom>
        </p:spPr>
      </p:pic>
    </p:spTree>
    <p:extLst>
      <p:ext uri="{BB962C8B-B14F-4D97-AF65-F5344CB8AC3E}">
        <p14:creationId xmlns:p14="http://schemas.microsoft.com/office/powerpoint/2010/main" val="187177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What is data science?</a:t>
            </a:r>
            <a:endParaRPr lang="en-GB" b="1" dirty="0">
              <a:solidFill>
                <a:srgbClr val="FF0000"/>
              </a:solidFill>
            </a:endParaRPr>
          </a:p>
        </p:txBody>
      </p:sp>
      <p:sp>
        <p:nvSpPr>
          <p:cNvPr id="3" name="Content Placeholder 2"/>
          <p:cNvSpPr>
            <a:spLocks noGrp="1"/>
          </p:cNvSpPr>
          <p:nvPr>
            <p:ph idx="1"/>
          </p:nvPr>
        </p:nvSpPr>
        <p:spPr>
          <a:xfrm>
            <a:off x="838200" y="1825624"/>
            <a:ext cx="10515600" cy="4871389"/>
          </a:xfrm>
        </p:spPr>
        <p:txBody>
          <a:bodyPr>
            <a:normAutofit fontScale="92500" lnSpcReduction="10000"/>
          </a:bodyPr>
          <a:lstStyle/>
          <a:p>
            <a:pPr marL="0" indent="0">
              <a:buNone/>
            </a:pPr>
            <a:endParaRPr lang="en-GB" dirty="0" smtClean="0"/>
          </a:p>
          <a:p>
            <a:pPr marL="0" indent="0">
              <a:buNone/>
            </a:pPr>
            <a:r>
              <a:rPr lang="en-GB" dirty="0" smtClean="0"/>
              <a:t>Data Science=</a:t>
            </a:r>
          </a:p>
          <a:p>
            <a:pPr marL="1371600" lvl="3" indent="0">
              <a:buNone/>
            </a:pPr>
            <a:r>
              <a:rPr lang="en-GB" sz="2800" dirty="0"/>
              <a:t>statistics </a:t>
            </a:r>
            <a:r>
              <a:rPr lang="en-GB" sz="2800" dirty="0" smtClean="0"/>
              <a:t>+</a:t>
            </a:r>
            <a:endParaRPr lang="en-GB" sz="2800" dirty="0"/>
          </a:p>
          <a:p>
            <a:pPr marL="1371600" lvl="3" indent="0">
              <a:buNone/>
            </a:pPr>
            <a:r>
              <a:rPr lang="en-GB" sz="2800" dirty="0"/>
              <a:t>data processing +</a:t>
            </a:r>
          </a:p>
          <a:p>
            <a:pPr marL="1371600" lvl="3" indent="0">
              <a:buNone/>
            </a:pPr>
            <a:r>
              <a:rPr lang="en-GB" sz="2800" dirty="0"/>
              <a:t>machine learning +</a:t>
            </a:r>
          </a:p>
          <a:p>
            <a:pPr marL="1371600" lvl="3" indent="0">
              <a:buNone/>
            </a:pPr>
            <a:r>
              <a:rPr lang="en-GB" sz="2800" dirty="0"/>
              <a:t>scientific inquiry +</a:t>
            </a:r>
          </a:p>
          <a:p>
            <a:pPr marL="1371600" lvl="3" indent="0">
              <a:buNone/>
            </a:pPr>
            <a:r>
              <a:rPr lang="en-GB" sz="2800" dirty="0"/>
              <a:t>visualization </a:t>
            </a:r>
            <a:r>
              <a:rPr lang="en-GB" sz="2800" dirty="0" smtClean="0"/>
              <a:t>+</a:t>
            </a:r>
            <a:endParaRPr lang="en-GB" sz="2800" dirty="0"/>
          </a:p>
          <a:p>
            <a:pPr marL="1371600" lvl="3" indent="0">
              <a:buNone/>
            </a:pPr>
            <a:r>
              <a:rPr lang="en-GB" sz="2800" dirty="0"/>
              <a:t>business analytics +</a:t>
            </a:r>
          </a:p>
          <a:p>
            <a:pPr marL="1371600" lvl="3" indent="0">
              <a:buNone/>
            </a:pPr>
            <a:r>
              <a:rPr lang="en-GB" sz="2800" dirty="0"/>
              <a:t>big data </a:t>
            </a:r>
            <a:r>
              <a:rPr lang="en-GB" sz="2800" dirty="0" smtClean="0"/>
              <a:t>+</a:t>
            </a:r>
          </a:p>
          <a:p>
            <a:pPr marL="1371600" lvl="3" indent="0">
              <a:buNone/>
            </a:pPr>
            <a:r>
              <a:rPr lang="en-GB" sz="2800" dirty="0" smtClean="0"/>
              <a:t>Natural Language Processing+</a:t>
            </a:r>
          </a:p>
          <a:p>
            <a:pPr marL="1371600" lvl="3" indent="0">
              <a:buNone/>
            </a:pPr>
            <a:r>
              <a:rPr lang="en-GB" sz="2800" dirty="0" smtClean="0"/>
              <a:t>Social Network Analysis+</a:t>
            </a:r>
          </a:p>
          <a:p>
            <a:pPr marL="1371600" lvl="3" indent="0">
              <a:buNone/>
            </a:pPr>
            <a:r>
              <a:rPr lang="en-GB" sz="2800" dirty="0" smtClean="0"/>
              <a:t> ……</a:t>
            </a:r>
            <a:endParaRPr lang="en-GB" sz="2800" dirty="0"/>
          </a:p>
        </p:txBody>
      </p:sp>
    </p:spTree>
    <p:extLst>
      <p:ext uri="{BB962C8B-B14F-4D97-AF65-F5344CB8AC3E}">
        <p14:creationId xmlns:p14="http://schemas.microsoft.com/office/powerpoint/2010/main" val="825771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The Goal of Data Science</a:t>
            </a:r>
            <a:endParaRPr lang="en-GB" b="1" dirty="0">
              <a:solidFill>
                <a:srgbClr val="FF0000"/>
              </a:solidFill>
            </a:endParaRPr>
          </a:p>
        </p:txBody>
      </p:sp>
      <p:sp>
        <p:nvSpPr>
          <p:cNvPr id="3" name="Content Placeholder 2"/>
          <p:cNvSpPr>
            <a:spLocks noGrp="1"/>
          </p:cNvSpPr>
          <p:nvPr>
            <p:ph idx="1"/>
          </p:nvPr>
        </p:nvSpPr>
        <p:spPr/>
        <p:txBody>
          <a:bodyPr>
            <a:normAutofit/>
          </a:bodyPr>
          <a:lstStyle/>
          <a:p>
            <a:pPr marL="0" indent="0">
              <a:buNone/>
            </a:pPr>
            <a:endParaRPr lang="en-GB" dirty="0" smtClean="0"/>
          </a:p>
          <a:p>
            <a:pPr marL="0" indent="0">
              <a:buNone/>
            </a:pPr>
            <a:r>
              <a:rPr lang="en-GB" dirty="0" smtClean="0"/>
              <a:t>			Turn data into </a:t>
            </a:r>
            <a:r>
              <a:rPr lang="en-GB" dirty="0"/>
              <a:t>data </a:t>
            </a:r>
            <a:r>
              <a:rPr lang="en-GB" dirty="0" smtClean="0"/>
              <a:t>products</a:t>
            </a:r>
            <a:endParaRPr lang="en-GB" dirty="0"/>
          </a:p>
          <a:p>
            <a:pPr marL="0" indent="0">
              <a:buNone/>
            </a:pPr>
            <a:endParaRPr lang="en-GB" dirty="0" smtClean="0"/>
          </a:p>
          <a:p>
            <a:pPr marL="0" indent="0">
              <a:buNone/>
            </a:pPr>
            <a:r>
              <a:rPr lang="en-GB" dirty="0"/>
              <a:t>	</a:t>
            </a:r>
            <a:endParaRPr lang="en-GB" dirty="0" smtClean="0"/>
          </a:p>
          <a:p>
            <a:pPr marL="0" indent="0">
              <a:buNone/>
            </a:pPr>
            <a:r>
              <a:rPr lang="en-GB" dirty="0"/>
              <a:t>	</a:t>
            </a:r>
            <a:r>
              <a:rPr lang="en-GB" dirty="0" smtClean="0"/>
              <a:t>	</a:t>
            </a:r>
          </a:p>
          <a:p>
            <a:pPr marL="0" indent="0">
              <a:buNone/>
            </a:pPr>
            <a:r>
              <a:rPr lang="en-GB" dirty="0"/>
              <a:t>	</a:t>
            </a:r>
            <a:r>
              <a:rPr lang="en-GB" dirty="0" smtClean="0"/>
              <a:t>		What about data products….???</a:t>
            </a:r>
            <a:endParaRPr lang="en-GB" dirty="0"/>
          </a:p>
        </p:txBody>
      </p:sp>
    </p:spTree>
    <p:extLst>
      <p:ext uri="{BB962C8B-B14F-4D97-AF65-F5344CB8AC3E}">
        <p14:creationId xmlns:p14="http://schemas.microsoft.com/office/powerpoint/2010/main" val="3509821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519" y="321970"/>
            <a:ext cx="10985677" cy="6272012"/>
          </a:xfrm>
        </p:spPr>
      </p:pic>
    </p:spTree>
    <p:extLst>
      <p:ext uri="{BB962C8B-B14F-4D97-AF65-F5344CB8AC3E}">
        <p14:creationId xmlns:p14="http://schemas.microsoft.com/office/powerpoint/2010/main" val="265751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Data Science Tools</a:t>
            </a:r>
            <a:endParaRPr lang="en-GB"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797" y="1825625"/>
            <a:ext cx="9195515" cy="4351338"/>
          </a:xfrm>
        </p:spPr>
      </p:pic>
    </p:spTree>
    <p:extLst>
      <p:ext uri="{BB962C8B-B14F-4D97-AF65-F5344CB8AC3E}">
        <p14:creationId xmlns:p14="http://schemas.microsoft.com/office/powerpoint/2010/main" val="2131970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4F8EF0-BB3A-47CA-B760-CE992E55C49B}"/>
              </a:ext>
            </a:extLst>
          </p:cNvPr>
          <p:cNvSpPr>
            <a:spLocks noGrp="1"/>
          </p:cNvSpPr>
          <p:nvPr>
            <p:ph type="title"/>
          </p:nvPr>
        </p:nvSpPr>
        <p:spPr/>
        <p:txBody>
          <a:bodyPr/>
          <a:lstStyle/>
          <a:p>
            <a:r>
              <a:rPr lang="en-GB" b="1" dirty="0">
                <a:solidFill>
                  <a:srgbClr val="FF0000"/>
                </a:solidFill>
              </a:rPr>
              <a:t>Data scientist </a:t>
            </a:r>
            <a:r>
              <a:rPr lang="en-GB" b="1" dirty="0" smtClean="0">
                <a:solidFill>
                  <a:srgbClr val="FF0000"/>
                </a:solidFill>
              </a:rPr>
              <a:t>workbench</a:t>
            </a:r>
            <a:r>
              <a:rPr lang="en-GB" b="1" dirty="0">
                <a:solidFill>
                  <a:srgbClr val="FF0000"/>
                </a:solidFill>
              </a:rPr>
              <a:t/>
            </a:r>
            <a:br>
              <a:rPr lang="en-GB" b="1" dirty="0">
                <a:solidFill>
                  <a:srgbClr val="FF0000"/>
                </a:solidFill>
              </a:rPr>
            </a:br>
            <a:endParaRPr lang="en-GB" dirty="0">
              <a:solidFill>
                <a:srgbClr val="FF0000"/>
              </a:solidFill>
            </a:endParaRPr>
          </a:p>
        </p:txBody>
      </p:sp>
      <p:pic>
        <p:nvPicPr>
          <p:cNvPr id="4" name="Picture 3">
            <a:extLst>
              <a:ext uri="{FF2B5EF4-FFF2-40B4-BE49-F238E27FC236}">
                <a16:creationId xmlns:a16="http://schemas.microsoft.com/office/drawing/2014/main" xmlns="" id="{0D779750-57B9-48CF-8E59-591F10C6694D}"/>
              </a:ext>
            </a:extLst>
          </p:cNvPr>
          <p:cNvPicPr>
            <a:picLocks noChangeAspect="1"/>
          </p:cNvPicPr>
          <p:nvPr/>
        </p:nvPicPr>
        <p:blipFill>
          <a:blip r:embed="rId2"/>
          <a:stretch>
            <a:fillRect/>
          </a:stretch>
        </p:blipFill>
        <p:spPr>
          <a:xfrm>
            <a:off x="309093" y="1223493"/>
            <a:ext cx="10869769" cy="5319547"/>
          </a:xfrm>
          <a:prstGeom prst="rect">
            <a:avLst/>
          </a:prstGeom>
          <a:effectLst>
            <a:softEdge rad="152400"/>
          </a:effectLst>
        </p:spPr>
      </p:pic>
    </p:spTree>
    <p:extLst>
      <p:ext uri="{BB962C8B-B14F-4D97-AF65-F5344CB8AC3E}">
        <p14:creationId xmlns:p14="http://schemas.microsoft.com/office/powerpoint/2010/main" val="1049515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Data Science Applications</a:t>
            </a:r>
            <a:endParaRPr lang="en-GB" b="1" dirty="0">
              <a:solidFill>
                <a:srgbClr val="FF0000"/>
              </a:solidFill>
            </a:endParaRPr>
          </a:p>
        </p:txBody>
      </p:sp>
      <p:sp>
        <p:nvSpPr>
          <p:cNvPr id="3" name="Content Placeholder 2"/>
          <p:cNvSpPr>
            <a:spLocks noGrp="1"/>
          </p:cNvSpPr>
          <p:nvPr>
            <p:ph idx="1"/>
          </p:nvPr>
        </p:nvSpPr>
        <p:spPr>
          <a:xfrm>
            <a:off x="838200" y="1690688"/>
            <a:ext cx="10515600" cy="4877537"/>
          </a:xfrm>
        </p:spPr>
        <p:txBody>
          <a:bodyPr>
            <a:noAutofit/>
          </a:bodyPr>
          <a:lstStyle/>
          <a:p>
            <a:pPr marL="0" indent="0">
              <a:buNone/>
            </a:pPr>
            <a:r>
              <a:rPr lang="en-US" sz="2000" dirty="0" smtClean="0"/>
              <a:t>•</a:t>
            </a:r>
            <a:r>
              <a:rPr lang="en-US" sz="2000" b="1" dirty="0"/>
              <a:t>Transaction Databases </a:t>
            </a:r>
            <a:endParaRPr lang="en-US" sz="2000" b="1" dirty="0" smtClean="0"/>
          </a:p>
          <a:p>
            <a:pPr lvl="1">
              <a:buFont typeface="Wingdings" panose="05000000000000000000" pitchFamily="2" charset="2"/>
              <a:buChar char="q"/>
            </a:pPr>
            <a:r>
              <a:rPr lang="en-US" sz="2000" dirty="0" smtClean="0"/>
              <a:t>Recommender </a:t>
            </a:r>
            <a:r>
              <a:rPr lang="en-US" sz="2000" dirty="0"/>
              <a:t>systems (</a:t>
            </a:r>
            <a:r>
              <a:rPr lang="en-US" sz="2000" dirty="0" err="1"/>
              <a:t>NetFlix</a:t>
            </a:r>
            <a:r>
              <a:rPr lang="en-US" sz="2000" dirty="0" smtClean="0"/>
              <a:t>) </a:t>
            </a:r>
          </a:p>
          <a:p>
            <a:pPr lvl="1">
              <a:buFont typeface="Wingdings" panose="05000000000000000000" pitchFamily="2" charset="2"/>
              <a:buChar char="q"/>
            </a:pPr>
            <a:r>
              <a:rPr lang="en-US" sz="2000" dirty="0" smtClean="0"/>
              <a:t>Fraud </a:t>
            </a:r>
            <a:r>
              <a:rPr lang="en-US" sz="2000" dirty="0"/>
              <a:t>Detection (Security and Privacy)</a:t>
            </a:r>
          </a:p>
          <a:p>
            <a:pPr marL="0" indent="0">
              <a:buNone/>
            </a:pPr>
            <a:r>
              <a:rPr lang="en-US" sz="2000" dirty="0"/>
              <a:t>•</a:t>
            </a:r>
            <a:r>
              <a:rPr lang="en-US" sz="2000" b="1" dirty="0"/>
              <a:t>Wireless Sensor Data </a:t>
            </a:r>
            <a:endParaRPr lang="en-US" sz="2000" b="1" dirty="0" smtClean="0"/>
          </a:p>
          <a:p>
            <a:pPr lvl="1">
              <a:buFont typeface="Wingdings" panose="05000000000000000000" pitchFamily="2" charset="2"/>
              <a:buChar char="q"/>
            </a:pPr>
            <a:r>
              <a:rPr lang="en-US" sz="2000" dirty="0" smtClean="0"/>
              <a:t>Smart Home</a:t>
            </a:r>
          </a:p>
          <a:p>
            <a:pPr lvl="1">
              <a:buFont typeface="Wingdings" panose="05000000000000000000" pitchFamily="2" charset="2"/>
              <a:buChar char="q"/>
            </a:pPr>
            <a:r>
              <a:rPr lang="en-US" sz="2000" dirty="0" smtClean="0"/>
              <a:t>Real-time Monitoring</a:t>
            </a:r>
          </a:p>
          <a:p>
            <a:pPr lvl="1">
              <a:buFont typeface="Wingdings" panose="05000000000000000000" pitchFamily="2" charset="2"/>
              <a:buChar char="q"/>
            </a:pPr>
            <a:r>
              <a:rPr lang="en-US" sz="2000" dirty="0" smtClean="0"/>
              <a:t> </a:t>
            </a:r>
            <a:r>
              <a:rPr lang="en-US" sz="2000" dirty="0"/>
              <a:t>Internet of Things</a:t>
            </a:r>
          </a:p>
          <a:p>
            <a:pPr marL="0" indent="0">
              <a:buNone/>
            </a:pPr>
            <a:r>
              <a:rPr lang="en-US" sz="2000" dirty="0"/>
              <a:t>•</a:t>
            </a:r>
            <a:r>
              <a:rPr lang="en-US" sz="2000" b="1" dirty="0"/>
              <a:t>Text </a:t>
            </a:r>
            <a:r>
              <a:rPr lang="en-US" sz="2000" b="1" dirty="0" smtClean="0"/>
              <a:t>Data</a:t>
            </a:r>
          </a:p>
          <a:p>
            <a:pPr lvl="1">
              <a:buFont typeface="Wingdings" panose="05000000000000000000" pitchFamily="2" charset="2"/>
              <a:buChar char="q"/>
            </a:pPr>
            <a:r>
              <a:rPr lang="en-US" sz="2000" dirty="0" smtClean="0"/>
              <a:t>Social </a:t>
            </a:r>
            <a:r>
              <a:rPr lang="en-US" sz="2000" dirty="0"/>
              <a:t>Media Data </a:t>
            </a:r>
            <a:endParaRPr lang="en-US" sz="2000" dirty="0" smtClean="0"/>
          </a:p>
          <a:p>
            <a:pPr lvl="1">
              <a:buFont typeface="Wingdings" panose="05000000000000000000" pitchFamily="2" charset="2"/>
              <a:buChar char="q"/>
            </a:pPr>
            <a:r>
              <a:rPr lang="en-US" sz="2000" dirty="0" smtClean="0"/>
              <a:t>Product </a:t>
            </a:r>
            <a:r>
              <a:rPr lang="en-US" sz="2000" dirty="0"/>
              <a:t>Review and Consumer Satisfaction (Facebook, Twitter, </a:t>
            </a:r>
            <a:r>
              <a:rPr lang="en-US" sz="2000" dirty="0" smtClean="0"/>
              <a:t>LinkedIn)</a:t>
            </a:r>
          </a:p>
          <a:p>
            <a:pPr lvl="1">
              <a:buFont typeface="Wingdings" panose="05000000000000000000" pitchFamily="2" charset="2"/>
              <a:buChar char="q"/>
            </a:pPr>
            <a:r>
              <a:rPr lang="en-US" sz="2000" dirty="0" smtClean="0"/>
              <a:t>E-discovery</a:t>
            </a:r>
            <a:endParaRPr lang="en-GB" sz="2000" dirty="0"/>
          </a:p>
          <a:p>
            <a:pPr marL="0" indent="0">
              <a:buNone/>
            </a:pPr>
            <a:r>
              <a:rPr lang="en-US" sz="2000" b="1" dirty="0"/>
              <a:t>•Software Log Data </a:t>
            </a:r>
            <a:endParaRPr lang="en-US" sz="2000" b="1" dirty="0" smtClean="0"/>
          </a:p>
          <a:p>
            <a:pPr lvl="1">
              <a:buFont typeface="Wingdings" panose="05000000000000000000" pitchFamily="2" charset="2"/>
              <a:buChar char="q"/>
            </a:pPr>
            <a:r>
              <a:rPr lang="en-US" sz="2000" dirty="0" smtClean="0"/>
              <a:t>Automatic </a:t>
            </a:r>
            <a:r>
              <a:rPr lang="en-US" sz="2000" dirty="0"/>
              <a:t>Trouble Shooting (</a:t>
            </a:r>
            <a:r>
              <a:rPr lang="en-US" sz="2000" dirty="0" err="1"/>
              <a:t>Splunk</a:t>
            </a:r>
            <a:r>
              <a:rPr lang="en-US" sz="2000" dirty="0"/>
              <a:t>)</a:t>
            </a:r>
          </a:p>
          <a:p>
            <a:pPr marL="0" indent="0">
              <a:buNone/>
            </a:pPr>
            <a:endParaRPr lang="en-GB" sz="2000" dirty="0"/>
          </a:p>
        </p:txBody>
      </p:sp>
    </p:spTree>
    <p:extLst>
      <p:ext uri="{BB962C8B-B14F-4D97-AF65-F5344CB8AC3E}">
        <p14:creationId xmlns:p14="http://schemas.microsoft.com/office/powerpoint/2010/main" val="3931289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FF0000"/>
                </a:solidFill>
              </a:rPr>
              <a:t>Data Science Job Growth</a:t>
            </a:r>
          </a:p>
        </p:txBody>
      </p:sp>
      <p:sp>
        <p:nvSpPr>
          <p:cNvPr id="3" name="Content Placeholder 2"/>
          <p:cNvSpPr>
            <a:spLocks noGrp="1"/>
          </p:cNvSpPr>
          <p:nvPr>
            <p:ph idx="1"/>
          </p:nvPr>
        </p:nvSpPr>
        <p:spPr/>
        <p:txBody>
          <a:bodyPr/>
          <a:lstStyle/>
          <a:p>
            <a:pPr marL="0" indent="0">
              <a:buNone/>
            </a:pPr>
            <a:r>
              <a:rPr lang="en-GB" dirty="0" smtClean="0"/>
              <a:t>The Sexiest Job of 21</a:t>
            </a:r>
            <a:r>
              <a:rPr lang="en-GB" baseline="30000" dirty="0" smtClean="0"/>
              <a:t>st</a:t>
            </a:r>
            <a:r>
              <a:rPr lang="en-GB" dirty="0" smtClean="0"/>
              <a:t> Century      (Harvard Review)</a:t>
            </a:r>
          </a:p>
          <a:p>
            <a:pPr marL="0" indent="0">
              <a:buNone/>
            </a:pPr>
            <a:r>
              <a:rPr lang="en-GB" dirty="0" smtClean="0"/>
              <a:t>The America will face 150,000 data scientist shortage in 2020.</a:t>
            </a:r>
            <a:endParaRPr lang="en-GB" dirty="0"/>
          </a:p>
        </p:txBody>
      </p:sp>
    </p:spTree>
    <p:extLst>
      <p:ext uri="{BB962C8B-B14F-4D97-AF65-F5344CB8AC3E}">
        <p14:creationId xmlns:p14="http://schemas.microsoft.com/office/powerpoint/2010/main" val="811092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5645" y="1825625"/>
            <a:ext cx="4240710" cy="4351338"/>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1964473" cy="6709893"/>
          </a:xfrm>
          <a:prstGeom prst="rect">
            <a:avLst/>
          </a:prstGeom>
        </p:spPr>
      </p:pic>
    </p:spTree>
    <p:extLst>
      <p:ext uri="{BB962C8B-B14F-4D97-AF65-F5344CB8AC3E}">
        <p14:creationId xmlns:p14="http://schemas.microsoft.com/office/powerpoint/2010/main" val="332815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Machine - - Data Science -- Human</a:t>
            </a:r>
            <a:endParaRPr lang="en-GB" b="1" dirty="0">
              <a:solidFill>
                <a:srgbClr val="FF0000"/>
              </a:solidFill>
            </a:endParaRPr>
          </a:p>
        </p:txBody>
      </p:sp>
      <p:pic>
        <p:nvPicPr>
          <p:cNvPr id="4" name="Picture 3"/>
          <p:cNvPicPr>
            <a:picLocks noChangeAspect="1"/>
          </p:cNvPicPr>
          <p:nvPr/>
        </p:nvPicPr>
        <p:blipFill rotWithShape="1">
          <a:blip r:embed="rId2"/>
          <a:srcRect l="-1347" t="1566" r="1347" b="10485"/>
          <a:stretch/>
        </p:blipFill>
        <p:spPr>
          <a:xfrm>
            <a:off x="696533" y="1690688"/>
            <a:ext cx="10515600" cy="4563548"/>
          </a:xfrm>
          <a:prstGeom prst="rect">
            <a:avLst/>
          </a:prstGeom>
        </p:spPr>
      </p:pic>
    </p:spTree>
    <p:extLst>
      <p:ext uri="{BB962C8B-B14F-4D97-AF65-F5344CB8AC3E}">
        <p14:creationId xmlns:p14="http://schemas.microsoft.com/office/powerpoint/2010/main" val="3475634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4E00F6-CB52-4C7C-9F97-8A4BC5E0E08D}"/>
              </a:ext>
            </a:extLst>
          </p:cNvPr>
          <p:cNvSpPr>
            <a:spLocks noGrp="1"/>
          </p:cNvSpPr>
          <p:nvPr>
            <p:ph type="title"/>
          </p:nvPr>
        </p:nvSpPr>
        <p:spPr/>
        <p:txBody>
          <a:bodyPr/>
          <a:lstStyle/>
          <a:p>
            <a:r>
              <a:rPr lang="en-US" b="1" dirty="0">
                <a:solidFill>
                  <a:srgbClr val="FF0000"/>
                </a:solidFill>
              </a:rPr>
              <a:t>What is Machine Learning</a:t>
            </a:r>
          </a:p>
        </p:txBody>
      </p:sp>
      <p:sp>
        <p:nvSpPr>
          <p:cNvPr id="3" name="Content Placeholder 2">
            <a:extLst>
              <a:ext uri="{FF2B5EF4-FFF2-40B4-BE49-F238E27FC236}">
                <a16:creationId xmlns="" xmlns:a16="http://schemas.microsoft.com/office/drawing/2014/main" id="{FD421D7A-FD22-4AE5-A44B-D9CBBDDE6519}"/>
              </a:ext>
            </a:extLst>
          </p:cNvPr>
          <p:cNvSpPr>
            <a:spLocks noGrp="1"/>
          </p:cNvSpPr>
          <p:nvPr>
            <p:ph idx="1"/>
          </p:nvPr>
        </p:nvSpPr>
        <p:spPr/>
        <p:txBody>
          <a:bodyPr/>
          <a:lstStyle/>
          <a:p>
            <a:pPr marL="0" indent="0">
              <a:buNone/>
            </a:pPr>
            <a:endParaRPr lang="en-US" b="1" dirty="0"/>
          </a:p>
          <a:p>
            <a:pPr marL="0" indent="0">
              <a:buNone/>
            </a:pPr>
            <a:r>
              <a:rPr lang="en-US" b="1" dirty="0"/>
              <a:t>Machine learning is the semi automated extraction of knowledge from data </a:t>
            </a:r>
          </a:p>
          <a:p>
            <a:pPr marL="0" indent="0">
              <a:buNone/>
            </a:pPr>
            <a:r>
              <a:rPr lang="en-US" dirty="0"/>
              <a:t>.1	Knowledge from data: Start from question that might be answerable.</a:t>
            </a:r>
          </a:p>
          <a:p>
            <a:pPr marL="0" indent="0">
              <a:buNone/>
            </a:pPr>
            <a:r>
              <a:rPr lang="en-US" dirty="0"/>
              <a:t>.2	Automated Extraction: A computer proceeds the insights.</a:t>
            </a:r>
          </a:p>
          <a:p>
            <a:pPr marL="0" indent="0">
              <a:buNone/>
            </a:pPr>
            <a:r>
              <a:rPr lang="en-US" dirty="0"/>
              <a:t>.3	Semiautomated: Requires many smart decision by a human.</a:t>
            </a:r>
          </a:p>
        </p:txBody>
      </p:sp>
    </p:spTree>
    <p:extLst>
      <p:ext uri="{BB962C8B-B14F-4D97-AF65-F5344CB8AC3E}">
        <p14:creationId xmlns:p14="http://schemas.microsoft.com/office/powerpoint/2010/main" val="3757189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856BC62A-066A-4F03-932D-1968CB79C7E8}"/>
              </a:ext>
            </a:extLst>
          </p:cNvPr>
          <p:cNvSpPr>
            <a:spLocks noGrp="1"/>
          </p:cNvSpPr>
          <p:nvPr>
            <p:ph type="title"/>
          </p:nvPr>
        </p:nvSpPr>
        <p:spPr/>
        <p:txBody>
          <a:bodyPr/>
          <a:lstStyle/>
          <a:p>
            <a:r>
              <a:rPr lang="en-US" b="1" dirty="0">
                <a:solidFill>
                  <a:srgbClr val="FF0000"/>
                </a:solidFill>
              </a:rPr>
              <a:t>What is Machine Learning</a:t>
            </a:r>
          </a:p>
        </p:txBody>
      </p:sp>
      <p:pic>
        <p:nvPicPr>
          <p:cNvPr id="5" name="Content Placeholder 4">
            <a:extLst>
              <a:ext uri="{FF2B5EF4-FFF2-40B4-BE49-F238E27FC236}">
                <a16:creationId xmlns="" xmlns:a16="http://schemas.microsoft.com/office/drawing/2014/main" id="{07EF7174-FFD3-4098-8702-794E4DA29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2140" y="1709530"/>
            <a:ext cx="7209182" cy="4176437"/>
          </a:xfrm>
        </p:spPr>
      </p:pic>
    </p:spTree>
    <p:extLst>
      <p:ext uri="{BB962C8B-B14F-4D97-AF65-F5344CB8AC3E}">
        <p14:creationId xmlns:p14="http://schemas.microsoft.com/office/powerpoint/2010/main" val="1707504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0348" y="516834"/>
            <a:ext cx="7805529" cy="6022599"/>
          </a:xfrm>
        </p:spPr>
      </p:pic>
    </p:spTree>
    <p:extLst>
      <p:ext uri="{BB962C8B-B14F-4D97-AF65-F5344CB8AC3E}">
        <p14:creationId xmlns:p14="http://schemas.microsoft.com/office/powerpoint/2010/main" val="24182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D02BA0-39C5-459E-89AD-8185B9185A0D}"/>
              </a:ext>
            </a:extLst>
          </p:cNvPr>
          <p:cNvSpPr>
            <a:spLocks noGrp="1"/>
          </p:cNvSpPr>
          <p:nvPr>
            <p:ph type="title"/>
          </p:nvPr>
        </p:nvSpPr>
        <p:spPr/>
        <p:txBody>
          <a:bodyPr/>
          <a:lstStyle/>
          <a:p>
            <a:r>
              <a:rPr lang="en-US" b="1" dirty="0">
                <a:solidFill>
                  <a:srgbClr val="FF0000"/>
                </a:solidFill>
              </a:rPr>
              <a:t>What is Machine Learning</a:t>
            </a:r>
          </a:p>
        </p:txBody>
      </p:sp>
      <p:pic>
        <p:nvPicPr>
          <p:cNvPr id="5" name="Content Placeholder 4">
            <a:extLst>
              <a:ext uri="{FF2B5EF4-FFF2-40B4-BE49-F238E27FC236}">
                <a16:creationId xmlns="" xmlns:a16="http://schemas.microsoft.com/office/drawing/2014/main" id="{80EB38AF-0580-4834-BE6F-7950A18664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1" y="1444487"/>
            <a:ext cx="9945756" cy="5286513"/>
          </a:xfrm>
        </p:spPr>
      </p:pic>
    </p:spTree>
    <p:extLst>
      <p:ext uri="{BB962C8B-B14F-4D97-AF65-F5344CB8AC3E}">
        <p14:creationId xmlns:p14="http://schemas.microsoft.com/office/powerpoint/2010/main" val="1500809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4A0471-7920-4313-9706-68342CE335C6}"/>
              </a:ext>
            </a:extLst>
          </p:cNvPr>
          <p:cNvSpPr>
            <a:spLocks noGrp="1"/>
          </p:cNvSpPr>
          <p:nvPr>
            <p:ph type="title"/>
          </p:nvPr>
        </p:nvSpPr>
        <p:spPr/>
        <p:txBody>
          <a:bodyPr/>
          <a:lstStyle/>
          <a:p>
            <a:r>
              <a:rPr lang="en-US" b="1" dirty="0">
                <a:solidFill>
                  <a:srgbClr val="FF0000"/>
                </a:solidFill>
              </a:rPr>
              <a:t>Types of Machine Learning</a:t>
            </a:r>
          </a:p>
        </p:txBody>
      </p:sp>
      <p:pic>
        <p:nvPicPr>
          <p:cNvPr id="5" name="Content Placeholder 4">
            <a:extLst>
              <a:ext uri="{FF2B5EF4-FFF2-40B4-BE49-F238E27FC236}">
                <a16:creationId xmlns="" xmlns:a16="http://schemas.microsoft.com/office/drawing/2014/main" id="{470C8F0F-459A-476C-B4D4-E089A1824C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2364" y="1524000"/>
            <a:ext cx="10694505" cy="4996069"/>
          </a:xfrm>
        </p:spPr>
      </p:pic>
    </p:spTree>
    <p:extLst>
      <p:ext uri="{BB962C8B-B14F-4D97-AF65-F5344CB8AC3E}">
        <p14:creationId xmlns:p14="http://schemas.microsoft.com/office/powerpoint/2010/main" val="1464566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206AD9-5D03-4804-9981-A1C82262B400}"/>
              </a:ext>
            </a:extLst>
          </p:cNvPr>
          <p:cNvSpPr>
            <a:spLocks noGrp="1"/>
          </p:cNvSpPr>
          <p:nvPr>
            <p:ph type="title"/>
          </p:nvPr>
        </p:nvSpPr>
        <p:spPr>
          <a:xfrm>
            <a:off x="1066800" y="645074"/>
            <a:ext cx="10058400" cy="1097280"/>
          </a:xfrm>
        </p:spPr>
        <p:txBody>
          <a:bodyPr>
            <a:normAutofit fontScale="90000"/>
          </a:bodyPr>
          <a:lstStyle/>
          <a:p>
            <a:r>
              <a:rPr lang="en-US" b="1" dirty="0">
                <a:solidFill>
                  <a:srgbClr val="FF0000"/>
                </a:solidFill>
              </a:rPr>
              <a:t>Machine Learning </a:t>
            </a:r>
            <a:r>
              <a:rPr lang="en-US" sz="2400" b="1" dirty="0">
                <a:solidFill>
                  <a:srgbClr val="FF0000"/>
                </a:solidFill>
              </a:rPr>
              <a:t>Supervised Learning:</a:t>
            </a:r>
            <a:r>
              <a:rPr lang="en-US" b="1" dirty="0">
                <a:solidFill>
                  <a:srgbClr val="FF0000"/>
                </a:solidFill>
              </a:rPr>
              <a:t/>
            </a:r>
            <a:br>
              <a:rPr lang="en-US" b="1" dirty="0">
                <a:solidFill>
                  <a:srgbClr val="FF0000"/>
                </a:solidFill>
              </a:rPr>
            </a:br>
            <a:endParaRPr lang="en-US" b="1" dirty="0">
              <a:solidFill>
                <a:srgbClr val="FF0000"/>
              </a:solidFill>
            </a:endParaRPr>
          </a:p>
        </p:txBody>
      </p:sp>
      <p:pic>
        <p:nvPicPr>
          <p:cNvPr id="5" name="Content Placeholder 4">
            <a:extLst>
              <a:ext uri="{FF2B5EF4-FFF2-40B4-BE49-F238E27FC236}">
                <a16:creationId xmlns="" xmlns:a16="http://schemas.microsoft.com/office/drawing/2014/main" id="{D4C3DB75-C23F-4915-9A9B-D4564AF6E2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8" y="2021577"/>
            <a:ext cx="4476750" cy="4029075"/>
          </a:xfrm>
        </p:spPr>
      </p:pic>
    </p:spTree>
    <p:extLst>
      <p:ext uri="{BB962C8B-B14F-4D97-AF65-F5344CB8AC3E}">
        <p14:creationId xmlns:p14="http://schemas.microsoft.com/office/powerpoint/2010/main" val="1178489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EC6E3E-673C-439B-9B8A-C3269B9B45C2}"/>
              </a:ext>
            </a:extLst>
          </p:cNvPr>
          <p:cNvSpPr>
            <a:spLocks noGrp="1"/>
          </p:cNvSpPr>
          <p:nvPr>
            <p:ph type="title"/>
          </p:nvPr>
        </p:nvSpPr>
        <p:spPr>
          <a:xfrm>
            <a:off x="1066799" y="556109"/>
            <a:ext cx="10058400" cy="1097280"/>
          </a:xfrm>
        </p:spPr>
        <p:txBody>
          <a:bodyPr>
            <a:normAutofit fontScale="90000"/>
          </a:bodyPr>
          <a:lstStyle/>
          <a:p>
            <a:r>
              <a:rPr lang="en-US" b="1" dirty="0">
                <a:solidFill>
                  <a:srgbClr val="FF0000"/>
                </a:solidFill>
              </a:rPr>
              <a:t>Machine Learning </a:t>
            </a:r>
            <a:r>
              <a:rPr lang="en-US" sz="2400" b="1" dirty="0">
                <a:solidFill>
                  <a:srgbClr val="FF0000"/>
                </a:solidFill>
              </a:rPr>
              <a:t>Supervised Learning:</a:t>
            </a:r>
            <a:r>
              <a:rPr lang="en-US" b="1" dirty="0">
                <a:solidFill>
                  <a:srgbClr val="FF0000"/>
                </a:solidFill>
              </a:rPr>
              <a:t/>
            </a:r>
            <a:br>
              <a:rPr lang="en-US" b="1" dirty="0">
                <a:solidFill>
                  <a:srgbClr val="FF0000"/>
                </a:solidFill>
              </a:rPr>
            </a:br>
            <a:endParaRPr lang="en-US" b="1" dirty="0">
              <a:solidFill>
                <a:srgbClr val="FF0000"/>
              </a:solidFill>
            </a:endParaRPr>
          </a:p>
        </p:txBody>
      </p:sp>
      <p:pic>
        <p:nvPicPr>
          <p:cNvPr id="5" name="Content Placeholder 4">
            <a:extLst>
              <a:ext uri="{FF2B5EF4-FFF2-40B4-BE49-F238E27FC236}">
                <a16:creationId xmlns="" xmlns:a16="http://schemas.microsoft.com/office/drawing/2014/main" id="{9E805244-6560-4F6E-9537-0F0D2F2E1B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3638" y="2222500"/>
            <a:ext cx="6464723" cy="3636963"/>
          </a:xfrm>
        </p:spPr>
      </p:pic>
    </p:spTree>
    <p:extLst>
      <p:ext uri="{BB962C8B-B14F-4D97-AF65-F5344CB8AC3E}">
        <p14:creationId xmlns:p14="http://schemas.microsoft.com/office/powerpoint/2010/main" val="258245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A8F90A65-006C-4414-BC89-1C295573F97E}"/>
              </a:ext>
            </a:extLst>
          </p:cNvPr>
          <p:cNvSpPr>
            <a:spLocks noGrp="1"/>
          </p:cNvSpPr>
          <p:nvPr>
            <p:ph type="title"/>
          </p:nvPr>
        </p:nvSpPr>
        <p:spPr>
          <a:xfrm>
            <a:off x="1066800" y="580680"/>
            <a:ext cx="10058400" cy="1097280"/>
          </a:xfrm>
        </p:spPr>
        <p:txBody>
          <a:bodyPr>
            <a:normAutofit fontScale="90000"/>
          </a:bodyPr>
          <a:lstStyle/>
          <a:p>
            <a:r>
              <a:rPr lang="en-US" b="1" dirty="0">
                <a:solidFill>
                  <a:srgbClr val="FF0000"/>
                </a:solidFill>
              </a:rPr>
              <a:t>Machine Learning </a:t>
            </a:r>
            <a:r>
              <a:rPr lang="en-US" sz="2400" b="1" dirty="0">
                <a:solidFill>
                  <a:srgbClr val="FF0000"/>
                </a:solidFill>
              </a:rPr>
              <a:t>Un-Supervised Learning:</a:t>
            </a:r>
            <a:r>
              <a:rPr lang="en-US" b="1" dirty="0">
                <a:solidFill>
                  <a:srgbClr val="FF0000"/>
                </a:solidFill>
              </a:rPr>
              <a:t/>
            </a:r>
            <a:br>
              <a:rPr lang="en-US" b="1" dirty="0">
                <a:solidFill>
                  <a:srgbClr val="FF0000"/>
                </a:solidFill>
              </a:rPr>
            </a:br>
            <a:endParaRPr lang="en-US" b="1" dirty="0">
              <a:solidFill>
                <a:srgbClr val="FF0000"/>
              </a:solidFill>
            </a:endParaRPr>
          </a:p>
        </p:txBody>
      </p:sp>
      <p:sp>
        <p:nvSpPr>
          <p:cNvPr id="3" name="Content Placeholder 2">
            <a:extLst>
              <a:ext uri="{FF2B5EF4-FFF2-40B4-BE49-F238E27FC236}">
                <a16:creationId xmlns="" xmlns:a16="http://schemas.microsoft.com/office/drawing/2014/main" id="{5E4D74B6-C4E3-4406-B0DE-6F76C5CF5A38}"/>
              </a:ext>
            </a:extLst>
          </p:cNvPr>
          <p:cNvSpPr>
            <a:spLocks noGrp="1"/>
          </p:cNvSpPr>
          <p:nvPr>
            <p:ph idx="1"/>
          </p:nvPr>
        </p:nvSpPr>
        <p:spPr/>
        <p:txBody>
          <a:bodyPr/>
          <a:lstStyle/>
          <a:p>
            <a:endParaRPr lang="en-US" dirty="0"/>
          </a:p>
          <a:p>
            <a:r>
              <a:rPr lang="en-US" dirty="0"/>
              <a:t>Convert Speech to Text</a:t>
            </a:r>
          </a:p>
          <a:p>
            <a:r>
              <a:rPr lang="en-US" dirty="0"/>
              <a:t>Social Network Analysis</a:t>
            </a:r>
          </a:p>
          <a:p>
            <a:r>
              <a:rPr lang="en-US" dirty="0"/>
              <a:t>Customer Segmentation</a:t>
            </a:r>
          </a:p>
        </p:txBody>
      </p:sp>
    </p:spTree>
    <p:extLst>
      <p:ext uri="{BB962C8B-B14F-4D97-AF65-F5344CB8AC3E}">
        <p14:creationId xmlns:p14="http://schemas.microsoft.com/office/powerpoint/2010/main" val="54565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B888ED-02DE-473F-8A91-1C0A98A0FA5D}"/>
              </a:ext>
            </a:extLst>
          </p:cNvPr>
          <p:cNvSpPr>
            <a:spLocks noGrp="1"/>
          </p:cNvSpPr>
          <p:nvPr>
            <p:ph type="title"/>
          </p:nvPr>
        </p:nvSpPr>
        <p:spPr/>
        <p:txBody>
          <a:bodyPr/>
          <a:lstStyle/>
          <a:p>
            <a:r>
              <a:rPr lang="en-US" b="1" dirty="0">
                <a:solidFill>
                  <a:srgbClr val="FF0000"/>
                </a:solidFill>
              </a:rPr>
              <a:t>Machine Learning</a:t>
            </a:r>
          </a:p>
        </p:txBody>
      </p:sp>
      <p:pic>
        <p:nvPicPr>
          <p:cNvPr id="5" name="Content Placeholder 4">
            <a:extLst>
              <a:ext uri="{FF2B5EF4-FFF2-40B4-BE49-F238E27FC236}">
                <a16:creationId xmlns="" xmlns:a16="http://schemas.microsoft.com/office/drawing/2014/main" id="{4DC6DC8F-BC23-425E-9802-DCD6277EEC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0096" y="2222500"/>
            <a:ext cx="6371807" cy="3636963"/>
          </a:xfrm>
        </p:spPr>
      </p:pic>
    </p:spTree>
    <p:extLst>
      <p:ext uri="{BB962C8B-B14F-4D97-AF65-F5344CB8AC3E}">
        <p14:creationId xmlns:p14="http://schemas.microsoft.com/office/powerpoint/2010/main" val="321504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BCD192-1681-465E-9162-D05F78BE1ACE}"/>
              </a:ext>
            </a:extLst>
          </p:cNvPr>
          <p:cNvSpPr>
            <a:spLocks noGrp="1"/>
          </p:cNvSpPr>
          <p:nvPr>
            <p:ph type="title"/>
          </p:nvPr>
        </p:nvSpPr>
        <p:spPr/>
        <p:txBody>
          <a:bodyPr/>
          <a:lstStyle/>
          <a:p>
            <a:r>
              <a:rPr lang="en-US" b="1" dirty="0">
                <a:solidFill>
                  <a:srgbClr val="FF0000"/>
                </a:solidFill>
              </a:rPr>
              <a:t>Types of Machine Learning</a:t>
            </a:r>
          </a:p>
        </p:txBody>
      </p:sp>
      <p:sp>
        <p:nvSpPr>
          <p:cNvPr id="3" name="Content Placeholder 2">
            <a:extLst>
              <a:ext uri="{FF2B5EF4-FFF2-40B4-BE49-F238E27FC236}">
                <a16:creationId xmlns="" xmlns:a16="http://schemas.microsoft.com/office/drawing/2014/main" id="{BAC5B5A1-7721-400D-B636-C7AA35D0DA38}"/>
              </a:ext>
            </a:extLst>
          </p:cNvPr>
          <p:cNvSpPr>
            <a:spLocks noGrp="1"/>
          </p:cNvSpPr>
          <p:nvPr>
            <p:ph idx="1"/>
          </p:nvPr>
        </p:nvSpPr>
        <p:spPr>
          <a:xfrm>
            <a:off x="818713" y="1823042"/>
            <a:ext cx="10554574" cy="4487606"/>
          </a:xfrm>
        </p:spPr>
        <p:txBody>
          <a:bodyPr>
            <a:normAutofit fontScale="92500" lnSpcReduction="20000"/>
          </a:bodyPr>
          <a:lstStyle/>
          <a:p>
            <a:pPr marL="0" indent="0" algn="just">
              <a:buNone/>
            </a:pPr>
            <a:r>
              <a:rPr lang="en-US" b="1" dirty="0"/>
              <a:t>Semi-supervised Learning</a:t>
            </a:r>
          </a:p>
          <a:p>
            <a:pPr marL="0" indent="0" algn="just">
              <a:buNone/>
            </a:pPr>
            <a:r>
              <a:rPr lang="en-US" dirty="0"/>
              <a:t>This kind of learning is used and applied to the same kind of scenarios where supervised learning is applicable. However, one must note that this technique uses both unlabeled and labeled data for training. Ideally, a small set of labeled data, along with a large volume of unlabeled data is used, as it takes less time, money and efforts to acquire unlabeled data. This type of machine learning is often used with methods, such as regression, classification and prediction. Companies that usually find it challenging to meet the high costs associated with labeled training process opt for semi-supervised learning.</a:t>
            </a:r>
          </a:p>
          <a:p>
            <a:pPr algn="just">
              <a:buFont typeface="Wingdings" panose="05000000000000000000" pitchFamily="2" charset="2"/>
              <a:buChar char="q"/>
            </a:pPr>
            <a:r>
              <a:rPr lang="en-US" dirty="0"/>
              <a:t>Protein Sequence Classification</a:t>
            </a:r>
          </a:p>
          <a:p>
            <a:pPr algn="just">
              <a:buFont typeface="Wingdings" panose="05000000000000000000" pitchFamily="2" charset="2"/>
              <a:buChar char="q"/>
            </a:pPr>
            <a:r>
              <a:rPr lang="en-US" dirty="0"/>
              <a:t>Speech Analysis</a:t>
            </a:r>
          </a:p>
          <a:p>
            <a:pPr algn="just">
              <a:buFont typeface="Wingdings" panose="05000000000000000000" pitchFamily="2" charset="2"/>
              <a:buChar char="q"/>
            </a:pPr>
            <a:r>
              <a:rPr lang="en-US" dirty="0"/>
              <a:t>Web Content Classification</a:t>
            </a:r>
          </a:p>
          <a:p>
            <a:pPr algn="just"/>
            <a:endParaRPr lang="en-US" dirty="0"/>
          </a:p>
        </p:txBody>
      </p:sp>
    </p:spTree>
    <p:extLst>
      <p:ext uri="{BB962C8B-B14F-4D97-AF65-F5344CB8AC3E}">
        <p14:creationId xmlns:p14="http://schemas.microsoft.com/office/powerpoint/2010/main" val="3469649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58162E-D984-4CD8-8B85-CAE702DE987A}"/>
              </a:ext>
            </a:extLst>
          </p:cNvPr>
          <p:cNvSpPr>
            <a:spLocks noGrp="1"/>
          </p:cNvSpPr>
          <p:nvPr>
            <p:ph type="title"/>
          </p:nvPr>
        </p:nvSpPr>
        <p:spPr/>
        <p:txBody>
          <a:bodyPr/>
          <a:lstStyle/>
          <a:p>
            <a:r>
              <a:rPr lang="en-US" b="1" dirty="0">
                <a:solidFill>
                  <a:srgbClr val="FF0000"/>
                </a:solidFill>
              </a:rPr>
              <a:t>Types of Machine Learning</a:t>
            </a:r>
          </a:p>
        </p:txBody>
      </p:sp>
      <p:sp>
        <p:nvSpPr>
          <p:cNvPr id="3" name="Content Placeholder 2">
            <a:extLst>
              <a:ext uri="{FF2B5EF4-FFF2-40B4-BE49-F238E27FC236}">
                <a16:creationId xmlns="" xmlns:a16="http://schemas.microsoft.com/office/drawing/2014/main" id="{579F780E-CBD6-4703-B434-DD880FE65683}"/>
              </a:ext>
            </a:extLst>
          </p:cNvPr>
          <p:cNvSpPr>
            <a:spLocks noGrp="1"/>
          </p:cNvSpPr>
          <p:nvPr>
            <p:ph idx="1"/>
          </p:nvPr>
        </p:nvSpPr>
        <p:spPr/>
        <p:txBody>
          <a:bodyPr>
            <a:normAutofit fontScale="77500" lnSpcReduction="20000"/>
          </a:bodyPr>
          <a:lstStyle/>
          <a:p>
            <a:pPr marL="0" indent="0" algn="just">
              <a:buNone/>
            </a:pPr>
            <a:r>
              <a:rPr lang="en-US" b="1" dirty="0"/>
              <a:t>Reinforcement Learning – </a:t>
            </a:r>
            <a:r>
              <a:rPr lang="en-US" dirty="0"/>
              <a:t>This type of learning uses three components namely – agent, environment, action. An agent is the one that perceives its surroundings, an environment is the one with which an agent interacts and acts in that environment. The main goal in reinforcement learning is to find the best possible policy.</a:t>
            </a:r>
          </a:p>
          <a:p>
            <a:pPr marL="0" indent="0" algn="just">
              <a:buNone/>
            </a:pPr>
            <a:r>
              <a:rPr lang="en-US" dirty="0"/>
              <a:t>This is mainly used in navigation, robotics and gaming. Actions that yield the best rewards are identified by algorithms that use trial and error methods. There are three major components in reinforcement learning, namely, the agent, the actions and the environment. The agent in this case is the decision maker, the actions are what an agent does, and the environment is anything that an agent interacts with. The main aim in this kind of learning is to select the actions that maximize the reward, within a specified time. By following a good policy, the agent can achieve the goal faster.</a:t>
            </a:r>
          </a:p>
          <a:p>
            <a:pPr marL="0" indent="0" algn="just">
              <a:buNone/>
            </a:pPr>
            <a:r>
              <a:rPr lang="en-US" dirty="0"/>
              <a:t>Hence, the primary idea of reinforcement learning is to identify the best policy or the method that helps businesses in achieving the goals faster. While humans can create a few good models in a week, machine learning is capable of developing thousands of such models in a week.</a:t>
            </a:r>
          </a:p>
          <a:p>
            <a:endParaRPr lang="en-US" dirty="0"/>
          </a:p>
        </p:txBody>
      </p:sp>
    </p:spTree>
    <p:extLst>
      <p:ext uri="{BB962C8B-B14F-4D97-AF65-F5344CB8AC3E}">
        <p14:creationId xmlns:p14="http://schemas.microsoft.com/office/powerpoint/2010/main" val="3611840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4C4E9A-2738-4A06-AA2A-5761F028730A}"/>
              </a:ext>
            </a:extLst>
          </p:cNvPr>
          <p:cNvSpPr>
            <a:spLocks noGrp="1"/>
          </p:cNvSpPr>
          <p:nvPr>
            <p:ph type="title"/>
          </p:nvPr>
        </p:nvSpPr>
        <p:spPr/>
        <p:txBody>
          <a:bodyPr/>
          <a:lstStyle/>
          <a:p>
            <a:r>
              <a:rPr lang="en-US" b="1" dirty="0">
                <a:solidFill>
                  <a:srgbClr val="FF0000"/>
                </a:solidFill>
              </a:rPr>
              <a:t>Reinforcement Learning Examples</a:t>
            </a:r>
          </a:p>
        </p:txBody>
      </p:sp>
      <p:sp>
        <p:nvSpPr>
          <p:cNvPr id="3" name="Content Placeholder 2">
            <a:extLst>
              <a:ext uri="{FF2B5EF4-FFF2-40B4-BE49-F238E27FC236}">
                <a16:creationId xmlns="" xmlns:a16="http://schemas.microsoft.com/office/drawing/2014/main" id="{4BE227CA-3474-4A22-B325-5196FE481B05}"/>
              </a:ext>
            </a:extLst>
          </p:cNvPr>
          <p:cNvSpPr>
            <a:spLocks noGrp="1"/>
          </p:cNvSpPr>
          <p:nvPr>
            <p:ph idx="1"/>
          </p:nvPr>
        </p:nvSpPr>
        <p:spPr/>
        <p:txBody>
          <a:bodyPr/>
          <a:lstStyle/>
          <a:p>
            <a:endParaRPr lang="en-US" dirty="0"/>
          </a:p>
          <a:p>
            <a:r>
              <a:rPr lang="en-US" dirty="0"/>
              <a:t>Autonomous Vehicle</a:t>
            </a:r>
          </a:p>
          <a:p>
            <a:r>
              <a:rPr lang="en-US" dirty="0"/>
              <a:t>Credit Assignment</a:t>
            </a:r>
          </a:p>
          <a:p>
            <a:r>
              <a:rPr lang="en-US" dirty="0"/>
              <a:t>Google Go Play</a:t>
            </a:r>
          </a:p>
          <a:p>
            <a:r>
              <a:rPr lang="en-US" dirty="0"/>
              <a:t>Robotics</a:t>
            </a:r>
          </a:p>
          <a:p>
            <a:r>
              <a:rPr lang="en-US" dirty="0"/>
              <a:t>Manufacturing</a:t>
            </a:r>
          </a:p>
          <a:p>
            <a:pPr marL="0" indent="0">
              <a:buNone/>
            </a:pPr>
            <a:r>
              <a:rPr lang="en-US" dirty="0" err="1"/>
              <a:t>Etc</a:t>
            </a:r>
            <a:r>
              <a:rPr lang="en-US" dirty="0"/>
              <a:t>,</a:t>
            </a:r>
          </a:p>
        </p:txBody>
      </p:sp>
    </p:spTree>
    <p:extLst>
      <p:ext uri="{BB962C8B-B14F-4D97-AF65-F5344CB8AC3E}">
        <p14:creationId xmlns:p14="http://schemas.microsoft.com/office/powerpoint/2010/main" val="540138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F45D5A-758C-45D3-BF7E-E41236770892}"/>
              </a:ext>
            </a:extLst>
          </p:cNvPr>
          <p:cNvSpPr>
            <a:spLocks noGrp="1"/>
          </p:cNvSpPr>
          <p:nvPr>
            <p:ph type="title"/>
          </p:nvPr>
        </p:nvSpPr>
        <p:spPr/>
        <p:txBody>
          <a:bodyPr/>
          <a:lstStyle/>
          <a:p>
            <a:r>
              <a:rPr lang="en-US" b="1" dirty="0">
                <a:solidFill>
                  <a:srgbClr val="FF0000"/>
                </a:solidFill>
              </a:rPr>
              <a:t>Machine Learning</a:t>
            </a:r>
          </a:p>
        </p:txBody>
      </p:sp>
      <p:pic>
        <p:nvPicPr>
          <p:cNvPr id="5" name="Content Placeholder 4">
            <a:extLst>
              <a:ext uri="{FF2B5EF4-FFF2-40B4-BE49-F238E27FC236}">
                <a16:creationId xmlns="" xmlns:a16="http://schemas.microsoft.com/office/drawing/2014/main" id="{EA709BF1-D436-42CB-8083-710CCC6A6C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09530"/>
            <a:ext cx="9722476" cy="4598505"/>
          </a:xfrm>
        </p:spPr>
      </p:pic>
    </p:spTree>
    <p:extLst>
      <p:ext uri="{BB962C8B-B14F-4D97-AF65-F5344CB8AC3E}">
        <p14:creationId xmlns:p14="http://schemas.microsoft.com/office/powerpoint/2010/main" val="1058517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838200" y="365126"/>
            <a:ext cx="10515600" cy="5946774"/>
          </a:xfrm>
          <a:prstGeom prst="rect">
            <a:avLst/>
          </a:prstGeom>
        </p:spPr>
      </p:pic>
    </p:spTree>
    <p:extLst>
      <p:ext uri="{BB962C8B-B14F-4D97-AF65-F5344CB8AC3E}">
        <p14:creationId xmlns:p14="http://schemas.microsoft.com/office/powerpoint/2010/main" val="519292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E17FA2-25AC-4322-AEAD-C2E82F6A7A7C}"/>
              </a:ext>
            </a:extLst>
          </p:cNvPr>
          <p:cNvSpPr>
            <a:spLocks noGrp="1"/>
          </p:cNvSpPr>
          <p:nvPr>
            <p:ph type="title"/>
          </p:nvPr>
        </p:nvSpPr>
        <p:spPr/>
        <p:txBody>
          <a:bodyPr/>
          <a:lstStyle/>
          <a:p>
            <a:r>
              <a:rPr lang="en-US" b="1" dirty="0">
                <a:solidFill>
                  <a:srgbClr val="FF0000"/>
                </a:solidFill>
              </a:rPr>
              <a:t>Requirement of creating good machine learning system</a:t>
            </a:r>
          </a:p>
        </p:txBody>
      </p:sp>
      <p:sp>
        <p:nvSpPr>
          <p:cNvPr id="4" name="Content Placeholder 3">
            <a:extLst>
              <a:ext uri="{FF2B5EF4-FFF2-40B4-BE49-F238E27FC236}">
                <a16:creationId xmlns="" xmlns:a16="http://schemas.microsoft.com/office/drawing/2014/main" id="{D7C994B1-ED00-4274-B6C5-FC3B17516A09}"/>
              </a:ext>
            </a:extLst>
          </p:cNvPr>
          <p:cNvSpPr>
            <a:spLocks noGrp="1"/>
          </p:cNvSpPr>
          <p:nvPr>
            <p:ph idx="1"/>
          </p:nvPr>
        </p:nvSpPr>
        <p:spPr>
          <a:xfrm>
            <a:off x="818712" y="1842053"/>
            <a:ext cx="10554574" cy="5015948"/>
          </a:xfrm>
        </p:spPr>
        <p:txBody>
          <a:bodyPr>
            <a:normAutofit/>
          </a:bodyPr>
          <a:lstStyle/>
          <a:p>
            <a:pPr fontAlgn="base"/>
            <a:r>
              <a:rPr lang="en-US" b="1" dirty="0"/>
              <a:t>Data – </a:t>
            </a:r>
            <a:r>
              <a:rPr lang="en-US" dirty="0"/>
              <a:t>Input data is required for predicting the output.</a:t>
            </a:r>
          </a:p>
          <a:p>
            <a:pPr fontAlgn="base"/>
            <a:r>
              <a:rPr lang="en-US" b="1" dirty="0"/>
              <a:t>Algorithms – </a:t>
            </a:r>
            <a:r>
              <a:rPr lang="en-US" dirty="0"/>
              <a:t>Machine Learning is dependent on certain statistical algorithms to determine data patterns.</a:t>
            </a:r>
          </a:p>
          <a:p>
            <a:pPr fontAlgn="base"/>
            <a:r>
              <a:rPr lang="en-US" b="1" dirty="0"/>
              <a:t>Automation – </a:t>
            </a:r>
            <a:r>
              <a:rPr lang="en-US" dirty="0"/>
              <a:t>It is the ability to make systems operate automatically.</a:t>
            </a:r>
          </a:p>
          <a:p>
            <a:pPr fontAlgn="base"/>
            <a:r>
              <a:rPr lang="en-US" b="1" dirty="0"/>
              <a:t>Iteration – </a:t>
            </a:r>
            <a:r>
              <a:rPr lang="en-US" dirty="0"/>
              <a:t>The complete process is iterative i.e. repetition of process.</a:t>
            </a:r>
          </a:p>
          <a:p>
            <a:pPr fontAlgn="base"/>
            <a:r>
              <a:rPr lang="en-US" b="1" dirty="0"/>
              <a:t>Scalability – </a:t>
            </a:r>
            <a:r>
              <a:rPr lang="en-US" dirty="0"/>
              <a:t>The capacity of the machine can be increased or decreased in size and scale.</a:t>
            </a:r>
          </a:p>
          <a:p>
            <a:pPr fontAlgn="base"/>
            <a:r>
              <a:rPr lang="en-US" b="1" dirty="0"/>
              <a:t>Modeling – </a:t>
            </a:r>
            <a:r>
              <a:rPr lang="en-US" dirty="0"/>
              <a:t>The models are created according to the demand by the process of modeling.</a:t>
            </a:r>
          </a:p>
          <a:p>
            <a:pPr marL="0" indent="0">
              <a:buNone/>
            </a:pPr>
            <a:endParaRPr lang="en-US" dirty="0"/>
          </a:p>
        </p:txBody>
      </p:sp>
    </p:spTree>
    <p:extLst>
      <p:ext uri="{BB962C8B-B14F-4D97-AF65-F5344CB8AC3E}">
        <p14:creationId xmlns:p14="http://schemas.microsoft.com/office/powerpoint/2010/main" val="65479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835E1-1F8C-4894-9B0A-B1B3CE20CAA6}"/>
              </a:ext>
            </a:extLst>
          </p:cNvPr>
          <p:cNvSpPr>
            <a:spLocks noGrp="1"/>
          </p:cNvSpPr>
          <p:nvPr>
            <p:ph type="title"/>
          </p:nvPr>
        </p:nvSpPr>
        <p:spPr/>
        <p:txBody>
          <a:bodyPr/>
          <a:lstStyle/>
          <a:p>
            <a:r>
              <a:rPr lang="en-US" b="1" dirty="0">
                <a:solidFill>
                  <a:srgbClr val="FF0000"/>
                </a:solidFill>
              </a:rPr>
              <a:t>Work of Machine Learning</a:t>
            </a:r>
          </a:p>
        </p:txBody>
      </p:sp>
      <p:pic>
        <p:nvPicPr>
          <p:cNvPr id="7" name="Content Placeholder 6">
            <a:extLst>
              <a:ext uri="{FF2B5EF4-FFF2-40B4-BE49-F238E27FC236}">
                <a16:creationId xmlns="" xmlns:a16="http://schemas.microsoft.com/office/drawing/2014/main" id="{A456F1B1-AF10-48F4-B531-596AE311BF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5061" y="2319130"/>
            <a:ext cx="7805530" cy="3776869"/>
          </a:xfrm>
        </p:spPr>
      </p:pic>
    </p:spTree>
    <p:extLst>
      <p:ext uri="{BB962C8B-B14F-4D97-AF65-F5344CB8AC3E}">
        <p14:creationId xmlns:p14="http://schemas.microsoft.com/office/powerpoint/2010/main" val="591115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b="1" dirty="0" smtClean="0"/>
          </a:p>
          <a:p>
            <a:endParaRPr lang="en-GB" b="1" dirty="0"/>
          </a:p>
          <a:p>
            <a:endParaRPr lang="en-GB" b="1" dirty="0" smtClean="0"/>
          </a:p>
          <a:p>
            <a:pPr marL="1371600" lvl="3" indent="0">
              <a:buNone/>
            </a:pPr>
            <a:r>
              <a:rPr lang="en-GB" sz="4400" b="1" dirty="0" smtClean="0">
                <a:solidFill>
                  <a:srgbClr val="FF0000"/>
                </a:solidFill>
              </a:rPr>
              <a:t>Lets Play with Machine Learning</a:t>
            </a:r>
            <a:endParaRPr lang="en-GB" sz="4400" b="1" dirty="0">
              <a:solidFill>
                <a:srgbClr val="FF0000"/>
              </a:solidFill>
            </a:endParaRPr>
          </a:p>
        </p:txBody>
      </p:sp>
    </p:spTree>
    <p:extLst>
      <p:ext uri="{BB962C8B-B14F-4D97-AF65-F5344CB8AC3E}">
        <p14:creationId xmlns:p14="http://schemas.microsoft.com/office/powerpoint/2010/main" val="837855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063AF7-094C-47F7-8CB8-DC2DB7510D27}"/>
              </a:ext>
            </a:extLst>
          </p:cNvPr>
          <p:cNvSpPr>
            <a:spLocks noGrp="1"/>
          </p:cNvSpPr>
          <p:nvPr>
            <p:ph type="title"/>
          </p:nvPr>
        </p:nvSpPr>
        <p:spPr/>
        <p:txBody>
          <a:bodyPr/>
          <a:lstStyle/>
          <a:p>
            <a:r>
              <a:rPr lang="en-US" b="1" dirty="0">
                <a:solidFill>
                  <a:srgbClr val="FF0000"/>
                </a:solidFill>
              </a:rPr>
              <a:t>Types of Data</a:t>
            </a:r>
          </a:p>
        </p:txBody>
      </p:sp>
      <p:sp>
        <p:nvSpPr>
          <p:cNvPr id="3" name="Content Placeholder 2">
            <a:extLst>
              <a:ext uri="{FF2B5EF4-FFF2-40B4-BE49-F238E27FC236}">
                <a16:creationId xmlns="" xmlns:a16="http://schemas.microsoft.com/office/drawing/2014/main" id="{5C2D0AC9-D1ED-4509-918A-F0D6FB24C062}"/>
              </a:ext>
            </a:extLst>
          </p:cNvPr>
          <p:cNvSpPr>
            <a:spLocks noGrp="1"/>
          </p:cNvSpPr>
          <p:nvPr>
            <p:ph idx="1"/>
          </p:nvPr>
        </p:nvSpPr>
        <p:spPr/>
        <p:txBody>
          <a:bodyPr/>
          <a:lstStyle/>
          <a:p>
            <a:r>
              <a:rPr lang="en-US" dirty="0"/>
              <a:t>Structured Data</a:t>
            </a:r>
          </a:p>
          <a:p>
            <a:r>
              <a:rPr lang="en-US" dirty="0"/>
              <a:t>Unstructured Data</a:t>
            </a:r>
          </a:p>
          <a:p>
            <a:r>
              <a:rPr lang="en-US" dirty="0"/>
              <a:t>Semi Structured Data</a:t>
            </a:r>
          </a:p>
        </p:txBody>
      </p:sp>
    </p:spTree>
    <p:extLst>
      <p:ext uri="{BB962C8B-B14F-4D97-AF65-F5344CB8AC3E}">
        <p14:creationId xmlns:p14="http://schemas.microsoft.com/office/powerpoint/2010/main" val="1139516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 xmlns:a16="http://schemas.microsoft.com/office/drawing/2014/main" id="{EC105FA5-6B75-48C2-BB92-19A2B266E1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485" y="0"/>
            <a:ext cx="3930028" cy="2703443"/>
          </a:xfrm>
        </p:spPr>
      </p:pic>
      <p:pic>
        <p:nvPicPr>
          <p:cNvPr id="19" name="Picture 18">
            <a:extLst>
              <a:ext uri="{FF2B5EF4-FFF2-40B4-BE49-F238E27FC236}">
                <a16:creationId xmlns="" xmlns:a16="http://schemas.microsoft.com/office/drawing/2014/main" id="{31CDBD5A-DE8D-48A0-A2B2-B47173E7C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513" y="0"/>
            <a:ext cx="3089413" cy="2703443"/>
          </a:xfrm>
          <a:prstGeom prst="rect">
            <a:avLst/>
          </a:prstGeom>
        </p:spPr>
      </p:pic>
      <p:pic>
        <p:nvPicPr>
          <p:cNvPr id="21" name="Picture 20">
            <a:extLst>
              <a:ext uri="{FF2B5EF4-FFF2-40B4-BE49-F238E27FC236}">
                <a16:creationId xmlns="" xmlns:a16="http://schemas.microsoft.com/office/drawing/2014/main" id="{ADF87875-E3CD-4E03-93E0-DE82D4537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292" y="0"/>
            <a:ext cx="4762708" cy="2595977"/>
          </a:xfrm>
          <a:prstGeom prst="rect">
            <a:avLst/>
          </a:prstGeom>
        </p:spPr>
      </p:pic>
      <p:pic>
        <p:nvPicPr>
          <p:cNvPr id="23" name="Picture 22">
            <a:extLst>
              <a:ext uri="{FF2B5EF4-FFF2-40B4-BE49-F238E27FC236}">
                <a16:creationId xmlns="" xmlns:a16="http://schemas.microsoft.com/office/drawing/2014/main" id="{C6DA10FD-E7B8-4DBC-A9B1-79869CF124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485" y="2756452"/>
            <a:ext cx="4052060" cy="3376613"/>
          </a:xfrm>
          <a:prstGeom prst="rect">
            <a:avLst/>
          </a:prstGeom>
        </p:spPr>
      </p:pic>
      <p:pic>
        <p:nvPicPr>
          <p:cNvPr id="25" name="Picture 24">
            <a:extLst>
              <a:ext uri="{FF2B5EF4-FFF2-40B4-BE49-F238E27FC236}">
                <a16:creationId xmlns="" xmlns:a16="http://schemas.microsoft.com/office/drawing/2014/main" id="{E59D5D82-D75D-4082-8493-4359033B86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3548" y="2756451"/>
            <a:ext cx="7328452" cy="3376613"/>
          </a:xfrm>
          <a:prstGeom prst="rect">
            <a:avLst/>
          </a:prstGeom>
        </p:spPr>
      </p:pic>
    </p:spTree>
    <p:extLst>
      <p:ext uri="{BB962C8B-B14F-4D97-AF65-F5344CB8AC3E}">
        <p14:creationId xmlns:p14="http://schemas.microsoft.com/office/powerpoint/2010/main" val="3404282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843AD9-4FC2-42E1-BFAE-21025273A07B}"/>
              </a:ext>
            </a:extLst>
          </p:cNvPr>
          <p:cNvSpPr>
            <a:spLocks noGrp="1"/>
          </p:cNvSpPr>
          <p:nvPr>
            <p:ph type="title"/>
          </p:nvPr>
        </p:nvSpPr>
        <p:spPr/>
        <p:txBody>
          <a:bodyPr/>
          <a:lstStyle/>
          <a:p>
            <a:r>
              <a:rPr lang="en-US" b="1" dirty="0">
                <a:solidFill>
                  <a:srgbClr val="FF0000"/>
                </a:solidFill>
              </a:rPr>
              <a:t>Big Data</a:t>
            </a:r>
          </a:p>
        </p:txBody>
      </p:sp>
      <p:sp>
        <p:nvSpPr>
          <p:cNvPr id="3" name="Content Placeholder 2">
            <a:extLst>
              <a:ext uri="{FF2B5EF4-FFF2-40B4-BE49-F238E27FC236}">
                <a16:creationId xmlns="" xmlns:a16="http://schemas.microsoft.com/office/drawing/2014/main" id="{37FA89C8-F8CE-4FE6-852F-332C0E240A67}"/>
              </a:ext>
            </a:extLst>
          </p:cNvPr>
          <p:cNvSpPr>
            <a:spLocks noGrp="1"/>
          </p:cNvSpPr>
          <p:nvPr>
            <p:ph idx="1"/>
          </p:nvPr>
        </p:nvSpPr>
        <p:spPr>
          <a:xfrm>
            <a:off x="1371600" y="1563757"/>
            <a:ext cx="9601200" cy="4608443"/>
          </a:xfrm>
        </p:spPr>
        <p:txBody>
          <a:bodyPr>
            <a:normAutofit fontScale="92500" lnSpcReduction="20000"/>
          </a:bodyPr>
          <a:lstStyle/>
          <a:p>
            <a:pPr algn="just"/>
            <a:r>
              <a:rPr lang="en-GB" dirty="0"/>
              <a:t>That was Deming, I had to look him up.</a:t>
            </a:r>
          </a:p>
          <a:p>
            <a:pPr algn="just"/>
            <a:r>
              <a:rPr lang="en-GB" dirty="0"/>
              <a:t>- Big data is a lot of data.</a:t>
            </a:r>
          </a:p>
          <a:p>
            <a:pPr algn="just"/>
            <a:r>
              <a:rPr lang="en-GB" dirty="0"/>
              <a:t>- Big data is an amount of data that you cannot process.</a:t>
            </a:r>
            <a:endParaRPr lang="en-US" dirty="0"/>
          </a:p>
          <a:p>
            <a:pPr algn="just"/>
            <a:r>
              <a:rPr lang="en-GB" dirty="0"/>
              <a:t>- Big data is any amount of data that can't fit in memory. It's an evolving definition that changes with the times.</a:t>
            </a:r>
          </a:p>
          <a:p>
            <a:pPr algn="just"/>
            <a:r>
              <a:rPr lang="en-GB" dirty="0"/>
              <a:t>- Whenever your data set extends beyond the capacity of your systems to store and manipulate, it's big data.</a:t>
            </a:r>
          </a:p>
          <a:p>
            <a:pPr algn="just"/>
            <a:r>
              <a:rPr lang="en-GB" dirty="0"/>
              <a:t>It means that if you have a laptop and your data doesn't fit on your laptop, that's big data for you.</a:t>
            </a:r>
          </a:p>
          <a:p>
            <a:pPr algn="just"/>
            <a:r>
              <a:rPr lang="en-GB" dirty="0"/>
              <a:t>But if you are a very large firm and you've got large clusters of storage space and even then your data exceeds the storage capacity of your systems, then that's big data for you; so big data is not something that you can say, well, 50 gigabytes or 50 petabytes</a:t>
            </a:r>
          </a:p>
          <a:p>
            <a:pPr algn="just"/>
            <a:endParaRPr lang="en-US" dirty="0"/>
          </a:p>
        </p:txBody>
      </p:sp>
    </p:spTree>
    <p:extLst>
      <p:ext uri="{BB962C8B-B14F-4D97-AF65-F5344CB8AC3E}">
        <p14:creationId xmlns:p14="http://schemas.microsoft.com/office/powerpoint/2010/main" val="416894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4F8EF0-BB3A-47CA-B760-CE992E55C49B}"/>
              </a:ext>
            </a:extLst>
          </p:cNvPr>
          <p:cNvSpPr>
            <a:spLocks noGrp="1"/>
          </p:cNvSpPr>
          <p:nvPr>
            <p:ph type="title"/>
          </p:nvPr>
        </p:nvSpPr>
        <p:spPr/>
        <p:txBody>
          <a:bodyPr/>
          <a:lstStyle/>
          <a:p>
            <a:r>
              <a:rPr lang="en-US" b="1" dirty="0">
                <a:solidFill>
                  <a:srgbClr val="FF0000"/>
                </a:solidFill>
              </a:rPr>
              <a:t>BEST time for data scientist</a:t>
            </a:r>
          </a:p>
        </p:txBody>
      </p:sp>
      <p:sp>
        <p:nvSpPr>
          <p:cNvPr id="3" name="Content Placeholder 2">
            <a:extLst>
              <a:ext uri="{FF2B5EF4-FFF2-40B4-BE49-F238E27FC236}">
                <a16:creationId xmlns="" xmlns:a16="http://schemas.microsoft.com/office/drawing/2014/main" id="{90712C27-E8B2-4A04-9C90-5C7E31E99C61}"/>
              </a:ext>
            </a:extLst>
          </p:cNvPr>
          <p:cNvSpPr>
            <a:spLocks noGrp="1"/>
          </p:cNvSpPr>
          <p:nvPr>
            <p:ph idx="1"/>
          </p:nvPr>
        </p:nvSpPr>
        <p:spPr>
          <a:xfrm>
            <a:off x="1371600" y="1577009"/>
            <a:ext cx="9601200" cy="4595191"/>
          </a:xfrm>
        </p:spPr>
        <p:txBody>
          <a:bodyPr>
            <a:normAutofit fontScale="85000" lnSpcReduction="20000"/>
          </a:bodyPr>
          <a:lstStyle/>
          <a:p>
            <a:pPr algn="just"/>
            <a:r>
              <a:rPr lang="en-GB" dirty="0"/>
              <a:t>In the past the software was expensive, now it's open source and it's free.</a:t>
            </a:r>
          </a:p>
          <a:p>
            <a:pPr algn="just"/>
            <a:r>
              <a:rPr lang="en-GB" dirty="0"/>
              <a:t>In the past we couldn't store large amounts of data, now for a fraction of a cost we can have gazillions of data sets for very low cost. So the tools to work with </a:t>
            </a:r>
            <a:r>
              <a:rPr lang="en-GB" dirty="0" err="1"/>
              <a:t>data,the</a:t>
            </a:r>
            <a:r>
              <a:rPr lang="en-GB" dirty="0"/>
              <a:t> very availability of data and the ability to store and </a:t>
            </a:r>
            <a:r>
              <a:rPr lang="en-GB" dirty="0" err="1"/>
              <a:t>analyze</a:t>
            </a:r>
            <a:r>
              <a:rPr lang="en-GB" dirty="0"/>
              <a:t> data, it's all cheap, it's all available,</a:t>
            </a:r>
          </a:p>
          <a:p>
            <a:pPr algn="just"/>
            <a:r>
              <a:rPr lang="en-GB" dirty="0"/>
              <a:t>it's all ubiquitous, it's here, there's never been a better time to be a data scientist.</a:t>
            </a:r>
          </a:p>
          <a:p>
            <a:pPr algn="just"/>
            <a:r>
              <a:rPr lang="en-GB" dirty="0"/>
              <a:t>Bernard Marr (LinkedIn) defines Big Data as :</a:t>
            </a:r>
          </a:p>
          <a:p>
            <a:pPr marL="0" indent="0" algn="just">
              <a:buNone/>
            </a:pPr>
            <a:r>
              <a:rPr lang="en-GB" dirty="0" smtClean="0"/>
              <a:t>“The </a:t>
            </a:r>
            <a:r>
              <a:rPr lang="en-GB" dirty="0"/>
              <a:t>digital trace that we are generating in this digital era. This digital trace is made up of all the data that is captured when we use digital technology. The basic idea behind the phrase Big Data is that everything we do is increasingly leaving a digital trace which we can use and </a:t>
            </a:r>
            <a:r>
              <a:rPr lang="en-GB" dirty="0" err="1"/>
              <a:t>analyze</a:t>
            </a:r>
            <a:r>
              <a:rPr lang="en-GB" dirty="0"/>
              <a:t> to become smarter. The driving forces in this brave new world are access to ever-increasing volumes of data and our ever-increasing technological capability to mine that data for commercial insights.”</a:t>
            </a:r>
            <a:endParaRPr lang="en-US" dirty="0"/>
          </a:p>
          <a:p>
            <a:pPr algn="just"/>
            <a:endParaRPr lang="en-US" dirty="0"/>
          </a:p>
        </p:txBody>
      </p:sp>
    </p:spTree>
    <p:extLst>
      <p:ext uri="{BB962C8B-B14F-4D97-AF65-F5344CB8AC3E}">
        <p14:creationId xmlns:p14="http://schemas.microsoft.com/office/powerpoint/2010/main" val="3298474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4F8EF0-BB3A-47CA-B760-CE992E55C49B}"/>
              </a:ext>
            </a:extLst>
          </p:cNvPr>
          <p:cNvSpPr>
            <a:spLocks noGrp="1"/>
          </p:cNvSpPr>
          <p:nvPr>
            <p:ph type="title"/>
          </p:nvPr>
        </p:nvSpPr>
        <p:spPr/>
        <p:txBody>
          <a:bodyPr/>
          <a:lstStyle/>
          <a:p>
            <a:r>
              <a:rPr lang="en-US" b="1" dirty="0">
                <a:solidFill>
                  <a:srgbClr val="FF0000"/>
                </a:solidFill>
              </a:rPr>
              <a:t>Bigdata definition</a:t>
            </a:r>
          </a:p>
        </p:txBody>
      </p:sp>
      <p:sp>
        <p:nvSpPr>
          <p:cNvPr id="3" name="Content Placeholder 2">
            <a:extLst>
              <a:ext uri="{FF2B5EF4-FFF2-40B4-BE49-F238E27FC236}">
                <a16:creationId xmlns="" xmlns:a16="http://schemas.microsoft.com/office/drawing/2014/main" id="{90712C27-E8B2-4A04-9C90-5C7E31E99C61}"/>
              </a:ext>
            </a:extLst>
          </p:cNvPr>
          <p:cNvSpPr>
            <a:spLocks noGrp="1"/>
          </p:cNvSpPr>
          <p:nvPr>
            <p:ph idx="1"/>
          </p:nvPr>
        </p:nvSpPr>
        <p:spPr>
          <a:xfrm>
            <a:off x="1371600" y="1431235"/>
            <a:ext cx="9601200" cy="5062330"/>
          </a:xfrm>
        </p:spPr>
        <p:txBody>
          <a:bodyPr>
            <a:normAutofit fontScale="85000" lnSpcReduction="20000"/>
          </a:bodyPr>
          <a:lstStyle/>
          <a:p>
            <a:pPr algn="just"/>
            <a:r>
              <a:rPr lang="en-GB" dirty="0"/>
              <a:t>The research firm Gartner, defines Big Data as follows:</a:t>
            </a:r>
          </a:p>
          <a:p>
            <a:pPr marL="0" indent="0" algn="just">
              <a:buNone/>
            </a:pPr>
            <a:r>
              <a:rPr lang="en-GB" dirty="0"/>
              <a:t>“Big Data is high-volume, high-velocity, and/or high-variety information assets that demand cost-effective, innovative forms of information processing that enable enhanced insight, decision making and process automation.”</a:t>
            </a:r>
          </a:p>
          <a:p>
            <a:pPr algn="just"/>
            <a:r>
              <a:rPr lang="en-GB" dirty="0"/>
              <a:t>Lisa Arthur, a Forbes contributor, defines Big Data as :</a:t>
            </a:r>
          </a:p>
          <a:p>
            <a:pPr marL="0" indent="0" algn="just">
              <a:buNone/>
            </a:pPr>
            <a:r>
              <a:rPr lang="en-GB" dirty="0"/>
              <a:t>“a collection of data from traditional and digital sources inside and outside a company that represent a source of ongoing discovery and analysis.”</a:t>
            </a:r>
          </a:p>
          <a:p>
            <a:pPr algn="just"/>
            <a:r>
              <a:rPr lang="en-GB" dirty="0"/>
              <a:t>Ernst and Young offers the following definition:</a:t>
            </a:r>
          </a:p>
          <a:p>
            <a:pPr marL="0" indent="0" algn="just">
              <a:buNone/>
            </a:pPr>
            <a:r>
              <a:rPr lang="en-GB" dirty="0"/>
              <a:t>“Big Data refers to the dynamic, large and disparate volumes of data being created by people, tools and machines. It requires new, innovative, and scalable technology to collect, host and analytically process the vast amount of data gathered in order to derive real-time business insights that relate to consumers, risk, profit, performance, productivity management and enhanced shareholder value. </a:t>
            </a:r>
            <a:endParaRPr lang="en-US" dirty="0"/>
          </a:p>
          <a:p>
            <a:pPr marL="0" indent="0" algn="just">
              <a:buNone/>
            </a:pPr>
            <a:endParaRPr lang="en-US" dirty="0"/>
          </a:p>
          <a:p>
            <a:pPr marL="0" indent="0" algn="just">
              <a:buNone/>
            </a:pPr>
            <a:endParaRPr lang="en-US" dirty="0"/>
          </a:p>
        </p:txBody>
      </p:sp>
    </p:spTree>
    <p:extLst>
      <p:ext uri="{BB962C8B-B14F-4D97-AF65-F5344CB8AC3E}">
        <p14:creationId xmlns:p14="http://schemas.microsoft.com/office/powerpoint/2010/main" val="1044399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699673-626B-46C0-9153-DD7003C26574}"/>
              </a:ext>
            </a:extLst>
          </p:cNvPr>
          <p:cNvSpPr>
            <a:spLocks noGrp="1"/>
          </p:cNvSpPr>
          <p:nvPr>
            <p:ph type="title"/>
          </p:nvPr>
        </p:nvSpPr>
        <p:spPr/>
        <p:txBody>
          <a:bodyPr/>
          <a:lstStyle/>
          <a:p>
            <a:r>
              <a:rPr lang="en-US" b="1" dirty="0">
                <a:solidFill>
                  <a:srgbClr val="FF0000"/>
                </a:solidFill>
              </a:rPr>
              <a:t>China </a:t>
            </a:r>
            <a:r>
              <a:rPr lang="en-US" b="1" dirty="0" smtClean="0">
                <a:solidFill>
                  <a:srgbClr val="FF0000"/>
                </a:solidFill>
              </a:rPr>
              <a:t>mobile new </a:t>
            </a:r>
            <a:r>
              <a:rPr lang="en-US" b="1" dirty="0">
                <a:solidFill>
                  <a:srgbClr val="FF0000"/>
                </a:solidFill>
              </a:rPr>
              <a:t>York time</a:t>
            </a:r>
          </a:p>
        </p:txBody>
      </p:sp>
      <p:sp>
        <p:nvSpPr>
          <p:cNvPr id="3" name="Content Placeholder 2">
            <a:extLst>
              <a:ext uri="{FF2B5EF4-FFF2-40B4-BE49-F238E27FC236}">
                <a16:creationId xmlns="" xmlns:a16="http://schemas.microsoft.com/office/drawing/2014/main" id="{88EFB243-1A14-4F5F-8EC6-C6076C80DCA5}"/>
              </a:ext>
            </a:extLst>
          </p:cNvPr>
          <p:cNvSpPr>
            <a:spLocks noGrp="1"/>
          </p:cNvSpPr>
          <p:nvPr>
            <p:ph idx="1"/>
          </p:nvPr>
        </p:nvSpPr>
        <p:spPr/>
        <p:txBody>
          <a:bodyPr>
            <a:normAutofit lnSpcReduction="10000"/>
          </a:bodyPr>
          <a:lstStyle/>
          <a:p>
            <a:r>
              <a:rPr lang="en-US" dirty="0"/>
              <a:t>4 to 5 TB Data 10 times faster processing cost 1/5</a:t>
            </a:r>
          </a:p>
          <a:p>
            <a:r>
              <a:rPr lang="en-US" dirty="0"/>
              <a:t>4 to </a:t>
            </a:r>
            <a:r>
              <a:rPr lang="en-US" dirty="0" smtClean="0"/>
              <a:t>5 </a:t>
            </a:r>
            <a:r>
              <a:rPr lang="en-US" dirty="0"/>
              <a:t>TB 24 hours</a:t>
            </a:r>
          </a:p>
          <a:p>
            <a:pPr marL="0" indent="0">
              <a:buNone/>
            </a:pPr>
            <a:r>
              <a:rPr lang="en-US" dirty="0"/>
              <a:t>Companies using yahoo</a:t>
            </a:r>
          </a:p>
          <a:p>
            <a:pPr marL="0" indent="0">
              <a:buNone/>
            </a:pPr>
            <a:r>
              <a:rPr lang="en-US" dirty="0"/>
              <a:t>Yahoo larger contribution in Hadoop</a:t>
            </a:r>
          </a:p>
          <a:p>
            <a:pPr marL="0" indent="0">
              <a:buNone/>
            </a:pPr>
            <a:r>
              <a:rPr lang="en-US" dirty="0"/>
              <a:t>Google</a:t>
            </a:r>
          </a:p>
          <a:p>
            <a:pPr marL="0" indent="0">
              <a:buNone/>
            </a:pPr>
            <a:r>
              <a:rPr lang="en-US" dirty="0"/>
              <a:t>Amazon</a:t>
            </a:r>
          </a:p>
          <a:p>
            <a:pPr marL="0" indent="0">
              <a:buNone/>
            </a:pPr>
            <a:r>
              <a:rPr lang="en-US" dirty="0" err="1"/>
              <a:t>Ebay</a:t>
            </a:r>
            <a:endParaRPr lang="en-US" dirty="0"/>
          </a:p>
          <a:p>
            <a:pPr marL="0" indent="0">
              <a:buNone/>
            </a:pPr>
            <a:r>
              <a:rPr lang="en-US" dirty="0"/>
              <a:t>Facebook</a:t>
            </a:r>
          </a:p>
          <a:p>
            <a:pPr marL="0" indent="0">
              <a:buNone/>
            </a:pPr>
            <a:r>
              <a:rPr lang="en-US" dirty="0"/>
              <a:t>Twitter</a:t>
            </a:r>
          </a:p>
        </p:txBody>
      </p:sp>
    </p:spTree>
    <p:extLst>
      <p:ext uri="{BB962C8B-B14F-4D97-AF65-F5344CB8AC3E}">
        <p14:creationId xmlns:p14="http://schemas.microsoft.com/office/powerpoint/2010/main" val="2730382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4F8EF0-BB3A-47CA-B760-CE992E55C49B}"/>
              </a:ext>
            </a:extLst>
          </p:cNvPr>
          <p:cNvSpPr>
            <a:spLocks noGrp="1"/>
          </p:cNvSpPr>
          <p:nvPr>
            <p:ph type="title"/>
          </p:nvPr>
        </p:nvSpPr>
        <p:spPr/>
        <p:txBody>
          <a:bodyPr/>
          <a:lstStyle/>
          <a:p>
            <a:r>
              <a:rPr lang="en-US" b="1" dirty="0">
                <a:solidFill>
                  <a:srgbClr val="FF0000"/>
                </a:solidFill>
              </a:rPr>
              <a:t>5’V’s of big data</a:t>
            </a:r>
          </a:p>
        </p:txBody>
      </p:sp>
      <p:sp>
        <p:nvSpPr>
          <p:cNvPr id="4" name="Content Placeholder 3">
            <a:extLst>
              <a:ext uri="{FF2B5EF4-FFF2-40B4-BE49-F238E27FC236}">
                <a16:creationId xmlns="" xmlns:a16="http://schemas.microsoft.com/office/drawing/2014/main" id="{7DC08EF6-BB57-4311-A8F5-125AA293DCC1}"/>
              </a:ext>
            </a:extLst>
          </p:cNvPr>
          <p:cNvSpPr>
            <a:spLocks noGrp="1"/>
          </p:cNvSpPr>
          <p:nvPr>
            <p:ph idx="1"/>
          </p:nvPr>
        </p:nvSpPr>
        <p:spPr/>
        <p:txBody>
          <a:bodyPr/>
          <a:lstStyle/>
          <a:p>
            <a:r>
              <a:rPr lang="en-US" dirty="0"/>
              <a:t>Velocity</a:t>
            </a:r>
          </a:p>
          <a:p>
            <a:r>
              <a:rPr lang="en-US" dirty="0"/>
              <a:t>Volume</a:t>
            </a:r>
          </a:p>
          <a:p>
            <a:r>
              <a:rPr lang="en-US" dirty="0"/>
              <a:t>Veracity</a:t>
            </a:r>
          </a:p>
          <a:p>
            <a:r>
              <a:rPr lang="en-US" dirty="0"/>
              <a:t>Variety</a:t>
            </a:r>
          </a:p>
          <a:p>
            <a:r>
              <a:rPr lang="en-US" dirty="0"/>
              <a:t>Value</a:t>
            </a:r>
          </a:p>
        </p:txBody>
      </p:sp>
    </p:spTree>
    <p:extLst>
      <p:ext uri="{BB962C8B-B14F-4D97-AF65-F5344CB8AC3E}">
        <p14:creationId xmlns:p14="http://schemas.microsoft.com/office/powerpoint/2010/main" val="223646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1364E8-8A17-4CEC-B7B7-F0FC2AFE8177}"/>
              </a:ext>
            </a:extLst>
          </p:cNvPr>
          <p:cNvSpPr>
            <a:spLocks noGrp="1"/>
          </p:cNvSpPr>
          <p:nvPr>
            <p:ph type="title"/>
          </p:nvPr>
        </p:nvSpPr>
        <p:spPr/>
        <p:txBody>
          <a:bodyPr/>
          <a:lstStyle/>
          <a:p>
            <a:r>
              <a:rPr lang="en-US" b="1" dirty="0">
                <a:solidFill>
                  <a:srgbClr val="FF0000"/>
                </a:solidFill>
              </a:rPr>
              <a:t>Data Preprocessing</a:t>
            </a:r>
          </a:p>
        </p:txBody>
      </p:sp>
      <p:sp>
        <p:nvSpPr>
          <p:cNvPr id="3" name="Content Placeholder 2">
            <a:extLst>
              <a:ext uri="{FF2B5EF4-FFF2-40B4-BE49-F238E27FC236}">
                <a16:creationId xmlns="" xmlns:a16="http://schemas.microsoft.com/office/drawing/2014/main" id="{4F77E8E9-AD82-42CD-99C8-C9F1FC24A688}"/>
              </a:ext>
            </a:extLst>
          </p:cNvPr>
          <p:cNvSpPr>
            <a:spLocks noGrp="1"/>
          </p:cNvSpPr>
          <p:nvPr>
            <p:ph idx="1"/>
          </p:nvPr>
        </p:nvSpPr>
        <p:spPr/>
        <p:txBody>
          <a:bodyPr>
            <a:normAutofit/>
          </a:bodyPr>
          <a:lstStyle/>
          <a:p>
            <a:r>
              <a:rPr lang="en-US" sz="4000" dirty="0"/>
              <a:t>Data Wrangling</a:t>
            </a:r>
          </a:p>
          <a:p>
            <a:r>
              <a:rPr lang="en-US" sz="4000" dirty="0"/>
              <a:t>Key Stages to Data Wrangling</a:t>
            </a:r>
          </a:p>
          <a:p>
            <a:r>
              <a:rPr lang="en-US" sz="4000" dirty="0"/>
              <a:t>Data Preprocessing</a:t>
            </a:r>
          </a:p>
          <a:p>
            <a:r>
              <a:rPr lang="en-US" sz="4000" dirty="0"/>
              <a:t>Data Preprocessing Steps</a:t>
            </a:r>
          </a:p>
        </p:txBody>
      </p:sp>
    </p:spTree>
    <p:extLst>
      <p:ext uri="{BB962C8B-B14F-4D97-AF65-F5344CB8AC3E}">
        <p14:creationId xmlns:p14="http://schemas.microsoft.com/office/powerpoint/2010/main" val="1893004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5945"/>
          </a:xfrm>
        </p:spPr>
        <p:txBody>
          <a:bodyPr/>
          <a:lstStyle/>
          <a:p>
            <a:r>
              <a:rPr lang="en-GB" b="1" dirty="0" smtClean="0">
                <a:solidFill>
                  <a:srgbClr val="FF0000"/>
                </a:solidFill>
              </a:rPr>
              <a:t>6 V’s of Big Data</a:t>
            </a:r>
            <a:endParaRPr lang="en-GB" b="1" dirty="0">
              <a:solidFill>
                <a:srgbClr val="FF0000"/>
              </a:solidFill>
            </a:endParaRP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38200" y="1371600"/>
            <a:ext cx="9362941" cy="5486400"/>
          </a:xfrm>
        </p:spPr>
      </p:pic>
    </p:spTree>
    <p:extLst>
      <p:ext uri="{BB962C8B-B14F-4D97-AF65-F5344CB8AC3E}">
        <p14:creationId xmlns:p14="http://schemas.microsoft.com/office/powerpoint/2010/main" val="3948653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Big Data</a:t>
            </a:r>
            <a:endParaRPr lang="en-GB" b="1" dirty="0">
              <a:solidFill>
                <a:srgbClr val="FF0000"/>
              </a:solidFill>
            </a:endParaRPr>
          </a:p>
        </p:txBody>
      </p:sp>
      <p:sp>
        <p:nvSpPr>
          <p:cNvPr id="3" name="Content Placeholder 2"/>
          <p:cNvSpPr>
            <a:spLocks noGrp="1"/>
          </p:cNvSpPr>
          <p:nvPr>
            <p:ph idx="1"/>
          </p:nvPr>
        </p:nvSpPr>
        <p:spPr/>
        <p:txBody>
          <a:bodyPr/>
          <a:lstStyle/>
          <a:p>
            <a:pPr marL="0" indent="0">
              <a:buNone/>
            </a:pPr>
            <a:endParaRPr lang="en-US" b="1" dirty="0" smtClean="0"/>
          </a:p>
          <a:p>
            <a:pPr marL="0" indent="0">
              <a:buNone/>
            </a:pPr>
            <a:r>
              <a:rPr lang="en-US" b="1" dirty="0" smtClean="0"/>
              <a:t>	“</a:t>
            </a:r>
            <a:r>
              <a:rPr lang="en-US" b="1" dirty="0"/>
              <a:t>Big data is like sex among teens. </a:t>
            </a:r>
            <a:endParaRPr lang="en-US" b="1" dirty="0" smtClean="0"/>
          </a:p>
          <a:p>
            <a:pPr marL="0" indent="0">
              <a:buNone/>
            </a:pPr>
            <a:endParaRPr lang="en-US" b="1" dirty="0" smtClean="0"/>
          </a:p>
          <a:p>
            <a:pPr marL="0" indent="0">
              <a:buNone/>
            </a:pPr>
            <a:r>
              <a:rPr lang="en-US" b="1" dirty="0" smtClean="0"/>
              <a:t>They </a:t>
            </a:r>
            <a:r>
              <a:rPr lang="en-US" b="1" dirty="0"/>
              <a:t>all talk about it but no one really knows what it’s like.” This is how </a:t>
            </a:r>
            <a:r>
              <a:rPr lang="en-US" b="1" dirty="0">
                <a:hlinkClick r:id="rId2"/>
              </a:rPr>
              <a:t>Oscar </a:t>
            </a:r>
            <a:r>
              <a:rPr lang="en-US" b="1" dirty="0" err="1">
                <a:hlinkClick r:id="rId2"/>
              </a:rPr>
              <a:t>Herencia</a:t>
            </a:r>
            <a:r>
              <a:rPr lang="en-US" b="1" dirty="0"/>
              <a:t>,</a:t>
            </a:r>
            <a:endParaRPr lang="en-GB" b="1" dirty="0"/>
          </a:p>
        </p:txBody>
      </p:sp>
    </p:spTree>
    <p:extLst>
      <p:ext uri="{BB962C8B-B14F-4D97-AF65-F5344CB8AC3E}">
        <p14:creationId xmlns:p14="http://schemas.microsoft.com/office/powerpoint/2010/main" val="2697089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4F8EF0-BB3A-47CA-B760-CE992E55C49B}"/>
              </a:ext>
            </a:extLst>
          </p:cNvPr>
          <p:cNvSpPr>
            <a:spLocks noGrp="1"/>
          </p:cNvSpPr>
          <p:nvPr>
            <p:ph type="title"/>
          </p:nvPr>
        </p:nvSpPr>
        <p:spPr/>
        <p:txBody>
          <a:bodyPr>
            <a:normAutofit/>
          </a:bodyPr>
          <a:lstStyle/>
          <a:p>
            <a:r>
              <a:rPr lang="en-US" b="1" dirty="0">
                <a:solidFill>
                  <a:srgbClr val="FF0000"/>
                </a:solidFill>
              </a:rPr>
              <a:t>What's driving big data</a:t>
            </a:r>
            <a:r>
              <a:rPr lang="en-GB" b="1" dirty="0">
                <a:solidFill>
                  <a:srgbClr val="FF0000"/>
                </a:solidFill>
              </a:rPr>
              <a:t/>
            </a:r>
            <a:br>
              <a:rPr lang="en-GB" b="1" dirty="0">
                <a:solidFill>
                  <a:srgbClr val="FF0000"/>
                </a:solidFill>
              </a:rPr>
            </a:br>
            <a:endParaRPr lang="en-GB" b="1" dirty="0">
              <a:solidFill>
                <a:srgbClr val="FF0000"/>
              </a:solidFill>
            </a:endParaRPr>
          </a:p>
        </p:txBody>
      </p:sp>
      <p:sp>
        <p:nvSpPr>
          <p:cNvPr id="7" name="Rectangle 6">
            <a:extLst>
              <a:ext uri="{FF2B5EF4-FFF2-40B4-BE49-F238E27FC236}">
                <a16:creationId xmlns:a16="http://schemas.microsoft.com/office/drawing/2014/main" xmlns="" id="{17FEC3EA-6051-41D0-9E9C-7DD0699585E3}"/>
              </a:ext>
            </a:extLst>
          </p:cNvPr>
          <p:cNvSpPr/>
          <p:nvPr/>
        </p:nvSpPr>
        <p:spPr>
          <a:xfrm>
            <a:off x="396240" y="1487989"/>
            <a:ext cx="10512166" cy="954107"/>
          </a:xfrm>
          <a:prstGeom prst="rect">
            <a:avLst/>
          </a:prstGeom>
        </p:spPr>
        <p:txBody>
          <a:bodyPr wrap="square">
            <a:spAutoFit/>
          </a:bodyPr>
          <a:lstStyle/>
          <a:p>
            <a:r>
              <a:rPr lang="en-GB" sz="2800" dirty="0"/>
              <a:t>The blind men and the enormous elephant: the restricted view of each blind man leads to a biased conclusion.</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 y="1487989"/>
            <a:ext cx="10756863" cy="5038725"/>
          </a:xfrm>
          <a:prstGeom prst="rect">
            <a:avLst/>
          </a:prstGeom>
        </p:spPr>
      </p:pic>
    </p:spTree>
    <p:extLst>
      <p:ext uri="{BB962C8B-B14F-4D97-AF65-F5344CB8AC3E}">
        <p14:creationId xmlns:p14="http://schemas.microsoft.com/office/powerpoint/2010/main" val="1763647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Big Data</a:t>
            </a:r>
            <a:endParaRPr lang="en-GB"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7431" y="1558344"/>
            <a:ext cx="10071279" cy="5203064"/>
          </a:xfrm>
        </p:spPr>
      </p:pic>
    </p:spTree>
    <p:extLst>
      <p:ext uri="{BB962C8B-B14F-4D97-AF65-F5344CB8AC3E}">
        <p14:creationId xmlns:p14="http://schemas.microsoft.com/office/powerpoint/2010/main" val="2116809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Big Data</a:t>
            </a:r>
            <a:endParaRPr lang="en-GB" b="1" dirty="0">
              <a:solidFill>
                <a:srgbClr val="FF0000"/>
              </a:solidFill>
            </a:endParaRPr>
          </a:p>
        </p:txBody>
      </p:sp>
      <p:sp>
        <p:nvSpPr>
          <p:cNvPr id="3" name="Content Placeholder 2"/>
          <p:cNvSpPr>
            <a:spLocks noGrp="1"/>
          </p:cNvSpPr>
          <p:nvPr>
            <p:ph idx="1"/>
          </p:nvPr>
        </p:nvSpPr>
        <p:spPr/>
        <p:txBody>
          <a:bodyPr/>
          <a:lstStyle/>
          <a:p>
            <a:pPr marL="0" indent="0" algn="just">
              <a:buNone/>
            </a:pPr>
            <a:r>
              <a:rPr lang="en-US" dirty="0"/>
              <a:t>One gram of DNA can potentially hold up to 455 </a:t>
            </a:r>
            <a:r>
              <a:rPr lang="en-US" dirty="0" err="1"/>
              <a:t>exabytes</a:t>
            </a:r>
            <a:r>
              <a:rPr lang="en-US" dirty="0"/>
              <a:t> of data, according to the New Scientist. For reference: There are </a:t>
            </a:r>
            <a:r>
              <a:rPr lang="en-US" b="1" dirty="0"/>
              <a:t>one billion gigabytes</a:t>
            </a:r>
            <a:r>
              <a:rPr lang="en-US" dirty="0"/>
              <a:t> in an </a:t>
            </a:r>
            <a:r>
              <a:rPr lang="en-US" dirty="0" err="1"/>
              <a:t>exabyte</a:t>
            </a:r>
            <a:r>
              <a:rPr lang="en-US" dirty="0"/>
              <a:t>, and 1,000 </a:t>
            </a:r>
            <a:r>
              <a:rPr lang="en-US" dirty="0" err="1"/>
              <a:t>exabytes</a:t>
            </a:r>
            <a:r>
              <a:rPr lang="en-US" dirty="0"/>
              <a:t> in a </a:t>
            </a:r>
            <a:r>
              <a:rPr lang="en-US" dirty="0" err="1"/>
              <a:t>zettabyte</a:t>
            </a:r>
            <a:endParaRPr lang="en-GB" b="1" dirty="0"/>
          </a:p>
        </p:txBody>
      </p:sp>
      <p:graphicFrame>
        <p:nvGraphicFramePr>
          <p:cNvPr id="4" name="Table 3"/>
          <p:cNvGraphicFramePr>
            <a:graphicFrameLocks noGrp="1"/>
          </p:cNvGraphicFramePr>
          <p:nvPr>
            <p:extLst>
              <p:ext uri="{D42A27DB-BD31-4B8C-83A1-F6EECF244321}">
                <p14:modId xmlns:p14="http://schemas.microsoft.com/office/powerpoint/2010/main" val="468887130"/>
              </p:ext>
            </p:extLst>
          </p:nvPr>
        </p:nvGraphicFramePr>
        <p:xfrm>
          <a:off x="838200" y="3408866"/>
          <a:ext cx="10515600" cy="2356485"/>
        </p:xfrm>
        <a:graphic>
          <a:graphicData uri="http://schemas.openxmlformats.org/drawingml/2006/table">
            <a:tbl>
              <a:tblPr/>
              <a:tblGrid>
                <a:gridCol w="10515600"/>
              </a:tblGrid>
              <a:tr h="0">
                <a:tc>
                  <a:txBody>
                    <a:bodyPr/>
                    <a:lstStyle/>
                    <a:p>
                      <a:pPr algn="just"/>
                      <a:r>
                        <a:rPr lang="en-US" b="1" i="0" u="none" strike="noStrike" dirty="0">
                          <a:solidFill>
                            <a:srgbClr val="0000FF"/>
                          </a:solidFill>
                          <a:effectLst/>
                          <a:latin typeface="Helvetica Neue"/>
                        </a:rPr>
                        <a:t/>
                      </a:r>
                      <a:br>
                        <a:rPr lang="en-US" b="1" i="0" u="none" strike="noStrike" dirty="0">
                          <a:solidFill>
                            <a:srgbClr val="0000FF"/>
                          </a:solidFill>
                          <a:effectLst/>
                          <a:latin typeface="Helvetica Neue"/>
                        </a:rPr>
                      </a:br>
                      <a:r>
                        <a:rPr lang="en-US" b="1" i="0" u="none" strike="noStrike" dirty="0">
                          <a:solidFill>
                            <a:srgbClr val="0000FF"/>
                          </a:solidFill>
                          <a:effectLst/>
                          <a:latin typeface="Helvetica Neue"/>
                        </a:rPr>
                        <a:t>Jennifer </a:t>
                      </a:r>
                      <a:r>
                        <a:rPr lang="en-US" b="1" i="0" u="none" strike="noStrike" dirty="0" err="1">
                          <a:solidFill>
                            <a:srgbClr val="0000FF"/>
                          </a:solidFill>
                          <a:effectLst/>
                          <a:latin typeface="Helvetica Neue"/>
                        </a:rPr>
                        <a:t>Walsh:</a:t>
                      </a:r>
                      <a:r>
                        <a:rPr lang="en-US" b="0" i="0" u="none" strike="noStrike" dirty="0" err="1">
                          <a:solidFill>
                            <a:srgbClr val="0000FF"/>
                          </a:solidFill>
                          <a:effectLst/>
                          <a:latin typeface="Helvetica Neue"/>
                        </a:rPr>
                        <a:t>I</a:t>
                      </a:r>
                      <a:r>
                        <a:rPr lang="en-US" b="0" i="0" u="none" strike="noStrike" dirty="0">
                          <a:solidFill>
                            <a:srgbClr val="0000FF"/>
                          </a:solidFill>
                          <a:effectLst/>
                          <a:latin typeface="Helvetica Neue"/>
                        </a:rPr>
                        <a:t> am currently a genetic counseling student at the Boston University Master's Program in Genetic Counseling. My clinical experience includes preconception, prenatal, pediatric, and cancer genetic counseling. I also have experience working in a molecular diagnostic </a:t>
                      </a:r>
                      <a:r>
                        <a:rPr lang="en-US" b="0" i="0" u="none" strike="noStrike" dirty="0" err="1">
                          <a:solidFill>
                            <a:srgbClr val="0000FF"/>
                          </a:solidFill>
                          <a:effectLst/>
                          <a:latin typeface="Helvetica Neue"/>
                        </a:rPr>
                        <a:t>laboratory.</a:t>
                      </a:r>
                      <a:r>
                        <a:rPr lang="en-US" dirty="0" err="1">
                          <a:effectLst/>
                        </a:rPr>
                        <a:t>Humans</a:t>
                      </a:r>
                      <a:r>
                        <a:rPr lang="en-US" dirty="0">
                          <a:effectLst/>
                        </a:rPr>
                        <a:t> have 46 chromosomes that contain all of the genetic information, and there are over 25,000 genes in the human genome. Genes are composed of DNA, and it is predicted that there are over 3 billion </a:t>
                      </a:r>
                      <a:r>
                        <a:rPr lang="en-US" dirty="0" err="1">
                          <a:effectLst/>
                        </a:rPr>
                        <a:t>basepairs</a:t>
                      </a:r>
                      <a:r>
                        <a:rPr lang="en-US" dirty="0">
                          <a:effectLst/>
                        </a:rPr>
                        <a:t> in the human genome. Humans have approximately 10 trillion cells, so if you were to line all of the DNA found in every cell of a human body it would stretch from the earth to the sun 100 times!</a:t>
                      </a:r>
                    </a:p>
                  </a:txBody>
                  <a:tcPr marL="95250" marR="95250" marT="66675" marB="95250">
                    <a:lnL>
                      <a:noFill/>
                    </a:lnL>
                    <a:lnR>
                      <a:noFill/>
                    </a:lnR>
                    <a:lnT>
                      <a:noFill/>
                    </a:lnT>
                    <a:lnB>
                      <a:noFill/>
                    </a:lnB>
                    <a:solidFill>
                      <a:srgbClr val="EDEDED"/>
                    </a:solidFill>
                  </a:tcPr>
                </a:tc>
              </a:tr>
            </a:tbl>
          </a:graphicData>
        </a:graphic>
      </p:graphicFrame>
    </p:spTree>
    <p:extLst>
      <p:ext uri="{BB962C8B-B14F-4D97-AF65-F5344CB8AC3E}">
        <p14:creationId xmlns:p14="http://schemas.microsoft.com/office/powerpoint/2010/main" val="1147252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4F8EF0-BB3A-47CA-B760-CE992E55C49B}"/>
              </a:ext>
            </a:extLst>
          </p:cNvPr>
          <p:cNvSpPr>
            <a:spLocks noGrp="1"/>
          </p:cNvSpPr>
          <p:nvPr>
            <p:ph type="title"/>
          </p:nvPr>
        </p:nvSpPr>
        <p:spPr/>
        <p:txBody>
          <a:bodyPr/>
          <a:lstStyle/>
          <a:p>
            <a:r>
              <a:rPr lang="en-US" b="1" dirty="0">
                <a:solidFill>
                  <a:srgbClr val="FF0000"/>
                </a:solidFill>
              </a:rPr>
              <a:t>Introduction to HDP/HDF</a:t>
            </a:r>
          </a:p>
        </p:txBody>
      </p:sp>
      <p:pic>
        <p:nvPicPr>
          <p:cNvPr id="4" name="Content Placeholder 3">
            <a:extLst>
              <a:ext uri="{FF2B5EF4-FFF2-40B4-BE49-F238E27FC236}">
                <a16:creationId xmlns="" xmlns:a16="http://schemas.microsoft.com/office/drawing/2014/main" id="{9241681F-D2AD-4EA6-831C-3D5C1A8D4E4B}"/>
              </a:ext>
            </a:extLst>
          </p:cNvPr>
          <p:cNvPicPr>
            <a:picLocks noGrp="1" noChangeAspect="1"/>
          </p:cNvPicPr>
          <p:nvPr>
            <p:ph idx="1"/>
          </p:nvPr>
        </p:nvPicPr>
        <p:blipFill rotWithShape="1">
          <a:blip r:embed="rId2"/>
          <a:srcRect l="13970" t="32909" r="14469" b="17538"/>
          <a:stretch/>
        </p:blipFill>
        <p:spPr>
          <a:xfrm>
            <a:off x="243840" y="1837404"/>
            <a:ext cx="10020614" cy="3902996"/>
          </a:xfrm>
          <a:prstGeom prst="rect">
            <a:avLst/>
          </a:prstGeom>
          <a:effectLst>
            <a:softEdge rad="69850"/>
          </a:effectLst>
        </p:spPr>
      </p:pic>
    </p:spTree>
    <p:extLst>
      <p:ext uri="{BB962C8B-B14F-4D97-AF65-F5344CB8AC3E}">
        <p14:creationId xmlns:p14="http://schemas.microsoft.com/office/powerpoint/2010/main" val="1568025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8794" y="618186"/>
            <a:ext cx="10676586" cy="5610293"/>
          </a:xfrm>
        </p:spPr>
      </p:pic>
    </p:spTree>
    <p:extLst>
      <p:ext uri="{BB962C8B-B14F-4D97-AF65-F5344CB8AC3E}">
        <p14:creationId xmlns:p14="http://schemas.microsoft.com/office/powerpoint/2010/main" val="3476925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If you are developer</a:t>
            </a:r>
            <a:endParaRPr lang="en-GB"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717696" cy="4351338"/>
          </a:xfrm>
        </p:spPr>
      </p:pic>
    </p:spTree>
    <p:extLst>
      <p:ext uri="{BB962C8B-B14F-4D97-AF65-F5344CB8AC3E}">
        <p14:creationId xmlns:p14="http://schemas.microsoft.com/office/powerpoint/2010/main" val="1354201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113" y="543339"/>
            <a:ext cx="10906539" cy="5898667"/>
          </a:xfrm>
        </p:spPr>
      </p:pic>
    </p:spTree>
    <p:extLst>
      <p:ext uri="{BB962C8B-B14F-4D97-AF65-F5344CB8AC3E}">
        <p14:creationId xmlns:p14="http://schemas.microsoft.com/office/powerpoint/2010/main" val="3822670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545650"/>
            <a:ext cx="12192000" cy="7707256"/>
          </a:xfrm>
        </p:spPr>
      </p:pic>
    </p:spTree>
    <p:extLst>
      <p:ext uri="{BB962C8B-B14F-4D97-AF65-F5344CB8AC3E}">
        <p14:creationId xmlns:p14="http://schemas.microsoft.com/office/powerpoint/2010/main" val="3088273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561704"/>
            <a:ext cx="8825658" cy="4215678"/>
          </a:xfrm>
        </p:spPr>
        <p:txBody>
          <a:bodyPr>
            <a:noAutofit/>
          </a:bodyPr>
          <a:lstStyle/>
          <a:p>
            <a:r>
              <a:rPr lang="en-US" sz="4800" b="1" dirty="0"/>
              <a:t>Data wrangling is the process of cleaning and unifying messy and complex data sets for easy access and analysis.</a:t>
            </a:r>
            <a:endParaRPr lang="en-US" sz="4800" dirty="0"/>
          </a:p>
        </p:txBody>
      </p:sp>
    </p:spTree>
    <p:extLst>
      <p:ext uri="{BB962C8B-B14F-4D97-AF65-F5344CB8AC3E}">
        <p14:creationId xmlns:p14="http://schemas.microsoft.com/office/powerpoint/2010/main" val="131369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0943"/>
          </a:xfrm>
        </p:spPr>
        <p:txBody>
          <a:bodyPr>
            <a:normAutofit fontScale="90000"/>
          </a:bodyPr>
          <a:lstStyle/>
          <a:p>
            <a:r>
              <a:rPr lang="en-GB" dirty="0" smtClean="0"/>
              <a:t>Data Science Tools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56068"/>
            <a:ext cx="10515600" cy="5801932"/>
          </a:xfrm>
        </p:spPr>
      </p:pic>
      <p:sp>
        <p:nvSpPr>
          <p:cNvPr id="3" name="Rectangle 2"/>
          <p:cNvSpPr/>
          <p:nvPr/>
        </p:nvSpPr>
        <p:spPr>
          <a:xfrm>
            <a:off x="5384074" y="3244334"/>
            <a:ext cx="1423851" cy="369332"/>
          </a:xfrm>
          <a:prstGeom prst="rect">
            <a:avLst/>
          </a:prstGeom>
        </p:spPr>
        <p:txBody>
          <a:bodyPr wrap="none">
            <a:spAutoFit/>
          </a:bodyPr>
          <a:lstStyle/>
          <a:p>
            <a:r>
              <a:rPr lang="en-GB" dirty="0"/>
              <a:t>http://aifi.io/</a:t>
            </a:r>
          </a:p>
        </p:txBody>
      </p:sp>
    </p:spTree>
    <p:extLst>
      <p:ext uri="{BB962C8B-B14F-4D97-AF65-F5344CB8AC3E}">
        <p14:creationId xmlns:p14="http://schemas.microsoft.com/office/powerpoint/2010/main" val="3998582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Data  Science Platform</a:t>
            </a:r>
            <a:endParaRPr lang="en-GB" b="1" dirty="0">
              <a:solidFill>
                <a:srgbClr val="FF0000"/>
              </a:solidFill>
            </a:endParaRPr>
          </a:p>
        </p:txBody>
      </p:sp>
      <p:sp>
        <p:nvSpPr>
          <p:cNvPr id="3" name="Content Placeholder 2"/>
          <p:cNvSpPr>
            <a:spLocks noGrp="1"/>
          </p:cNvSpPr>
          <p:nvPr>
            <p:ph idx="1"/>
          </p:nvPr>
        </p:nvSpPr>
        <p:spPr>
          <a:xfrm>
            <a:off x="838200" y="1690687"/>
            <a:ext cx="11004997" cy="4697233"/>
          </a:xfrm>
        </p:spPr>
        <p:txBody>
          <a:bodyPr>
            <a:normAutofit fontScale="77500" lnSpcReduction="20000"/>
          </a:bodyPr>
          <a:lstStyle/>
          <a:p>
            <a:pPr marL="0" indent="0">
              <a:buNone/>
            </a:pPr>
            <a:r>
              <a:rPr lang="en-GB" dirty="0" err="1" smtClean="0"/>
              <a:t>Github</a:t>
            </a:r>
            <a:endParaRPr lang="en-GB" dirty="0" smtClean="0"/>
          </a:p>
          <a:p>
            <a:pPr marL="0" indent="0">
              <a:buNone/>
            </a:pPr>
            <a:r>
              <a:rPr lang="en-GB" dirty="0" smtClean="0"/>
              <a:t>IBM</a:t>
            </a:r>
          </a:p>
          <a:p>
            <a:pPr marL="0" indent="0">
              <a:buNone/>
            </a:pPr>
            <a:r>
              <a:rPr lang="en-GB" dirty="0" smtClean="0"/>
              <a:t>Microsoft</a:t>
            </a:r>
          </a:p>
          <a:p>
            <a:pPr marL="0" indent="0">
              <a:buNone/>
            </a:pPr>
            <a:r>
              <a:rPr lang="en-GB" dirty="0" smtClean="0"/>
              <a:t>Google  Research  Article</a:t>
            </a:r>
          </a:p>
          <a:p>
            <a:pPr marL="0" indent="0">
              <a:buNone/>
            </a:pPr>
            <a:r>
              <a:rPr lang="en-GB" dirty="0" err="1" smtClean="0"/>
              <a:t>Courrseera</a:t>
            </a:r>
            <a:endParaRPr lang="en-GB" dirty="0" smtClean="0"/>
          </a:p>
          <a:p>
            <a:pPr marL="0" indent="0">
              <a:buNone/>
            </a:pPr>
            <a:r>
              <a:rPr lang="en-GB" dirty="0" smtClean="0"/>
              <a:t>Data Camp</a:t>
            </a:r>
          </a:p>
          <a:p>
            <a:pPr marL="0" indent="0">
              <a:buNone/>
            </a:pPr>
            <a:r>
              <a:rPr lang="en-GB" dirty="0" smtClean="0"/>
              <a:t>Analytics </a:t>
            </a:r>
            <a:r>
              <a:rPr lang="en-GB" dirty="0" err="1" smtClean="0"/>
              <a:t>Vidhiya</a:t>
            </a:r>
            <a:endParaRPr lang="en-GB" dirty="0" smtClean="0"/>
          </a:p>
          <a:p>
            <a:pPr marL="0" indent="0">
              <a:buNone/>
            </a:pPr>
            <a:r>
              <a:rPr lang="en-GB" dirty="0" err="1" smtClean="0"/>
              <a:t>Udemy</a:t>
            </a:r>
            <a:endParaRPr lang="en-GB" dirty="0" smtClean="0"/>
          </a:p>
          <a:p>
            <a:pPr marL="0" indent="0">
              <a:buNone/>
            </a:pPr>
            <a:r>
              <a:rPr lang="en-GB" dirty="0" err="1" smtClean="0"/>
              <a:t>Udacity</a:t>
            </a:r>
            <a:endParaRPr lang="en-GB" dirty="0" smtClean="0"/>
          </a:p>
          <a:p>
            <a:pPr marL="0" indent="0">
              <a:buNone/>
            </a:pPr>
            <a:r>
              <a:rPr lang="en-GB" dirty="0" smtClean="0"/>
              <a:t>LinkedIn</a:t>
            </a:r>
          </a:p>
          <a:p>
            <a:pPr marL="0" indent="0">
              <a:buNone/>
            </a:pPr>
            <a:r>
              <a:rPr lang="en-GB" dirty="0" smtClean="0"/>
              <a:t>Towards Data Science</a:t>
            </a:r>
          </a:p>
          <a:p>
            <a:pPr marL="0" indent="0">
              <a:buNone/>
            </a:pPr>
            <a:r>
              <a:rPr lang="en-GB" dirty="0" smtClean="0"/>
              <a:t>Medium</a:t>
            </a:r>
          </a:p>
          <a:p>
            <a:pPr marL="0" indent="0">
              <a:buNone/>
            </a:pPr>
            <a:r>
              <a:rPr lang="en-GB" dirty="0" smtClean="0"/>
              <a:t>Hackers Noon</a:t>
            </a:r>
          </a:p>
          <a:p>
            <a:pPr marL="0" indent="0">
              <a:buNone/>
            </a:pPr>
            <a:endParaRPr lang="en-GB" dirty="0" smtClean="0"/>
          </a:p>
        </p:txBody>
      </p:sp>
    </p:spTree>
    <p:extLst>
      <p:ext uri="{BB962C8B-B14F-4D97-AF65-F5344CB8AC3E}">
        <p14:creationId xmlns:p14="http://schemas.microsoft.com/office/powerpoint/2010/main" val="555009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FF0000"/>
                </a:solidFill>
              </a:rPr>
              <a:t>Real World Applications</a:t>
            </a:r>
            <a:endParaRPr lang="en-GB" b="1" dirty="0">
              <a:solidFill>
                <a:srgbClr val="FF0000"/>
              </a:solidFill>
            </a:endParaRPr>
          </a:p>
        </p:txBody>
      </p:sp>
      <p:sp>
        <p:nvSpPr>
          <p:cNvPr id="3" name="Content Placeholder 2"/>
          <p:cNvSpPr>
            <a:spLocks noGrp="1"/>
          </p:cNvSpPr>
          <p:nvPr>
            <p:ph idx="1"/>
          </p:nvPr>
        </p:nvSpPr>
        <p:spPr/>
        <p:txBody>
          <a:bodyPr/>
          <a:lstStyle/>
          <a:p>
            <a:r>
              <a:rPr lang="en-GB" dirty="0">
                <a:hlinkClick r:id="rId2"/>
              </a:rPr>
              <a:t>https://parts-of-speech.info</a:t>
            </a:r>
            <a:r>
              <a:rPr lang="en-GB" dirty="0" smtClean="0">
                <a:hlinkClick r:id="rId2"/>
              </a:rPr>
              <a:t>/</a:t>
            </a:r>
            <a:endParaRPr lang="en-GB" dirty="0" smtClean="0"/>
          </a:p>
          <a:p>
            <a:r>
              <a:rPr lang="en-GB" dirty="0">
                <a:hlinkClick r:id="rId3"/>
              </a:rPr>
              <a:t>http://www.vicarvision.nl/wordpress/claire-1-0-the-virtual-shop-assistant-demo-video-online</a:t>
            </a:r>
            <a:r>
              <a:rPr lang="en-GB" dirty="0" smtClean="0">
                <a:hlinkClick r:id="rId3"/>
              </a:rPr>
              <a:t>/</a:t>
            </a:r>
            <a:endParaRPr lang="en-GB" dirty="0" smtClean="0"/>
          </a:p>
          <a:p>
            <a:r>
              <a:rPr lang="en-GB" dirty="0">
                <a:hlinkClick r:id="rId4"/>
              </a:rPr>
              <a:t>https://voicegender.herokuapp.com</a:t>
            </a:r>
            <a:r>
              <a:rPr lang="en-GB" dirty="0" smtClean="0">
                <a:hlinkClick r:id="rId4"/>
              </a:rPr>
              <a:t>/</a:t>
            </a:r>
            <a:endParaRPr lang="en-GB" dirty="0" smtClean="0"/>
          </a:p>
          <a:p>
            <a:r>
              <a:rPr lang="en-GB" dirty="0">
                <a:hlinkClick r:id="rId5"/>
              </a:rPr>
              <a:t>https://www.babylonhealth.com</a:t>
            </a:r>
            <a:r>
              <a:rPr lang="en-GB" dirty="0" smtClean="0">
                <a:hlinkClick r:id="rId5"/>
              </a:rPr>
              <a:t>/</a:t>
            </a:r>
            <a:endParaRPr lang="en-GB" dirty="0" smtClean="0"/>
          </a:p>
          <a:p>
            <a:r>
              <a:rPr lang="en-GB" dirty="0">
                <a:hlinkClick r:id="rId6"/>
              </a:rPr>
              <a:t>https://</a:t>
            </a:r>
            <a:r>
              <a:rPr lang="en-GB" dirty="0" smtClean="0">
                <a:hlinkClick r:id="rId6"/>
              </a:rPr>
              <a:t>www.theguardian.com/sustainable-business/2015/sep/17/ellie-machine-that-can-detect-depression</a:t>
            </a:r>
            <a:endParaRPr lang="en-GB" dirty="0" smtClean="0"/>
          </a:p>
          <a:p>
            <a:r>
              <a:rPr lang="en-GB" dirty="0">
                <a:hlinkClick r:id="rId7"/>
              </a:rPr>
              <a:t>http://aifi.io</a:t>
            </a:r>
            <a:r>
              <a:rPr lang="en-GB" dirty="0" smtClean="0">
                <a:hlinkClick r:id="rId7"/>
              </a:rPr>
              <a:t>/</a:t>
            </a:r>
            <a:endParaRPr lang="en-GB" dirty="0" smtClean="0"/>
          </a:p>
          <a:p>
            <a:endParaRPr lang="en-GB" dirty="0"/>
          </a:p>
        </p:txBody>
      </p:sp>
    </p:spTree>
    <p:extLst>
      <p:ext uri="{BB962C8B-B14F-4D97-AF65-F5344CB8AC3E}">
        <p14:creationId xmlns:p14="http://schemas.microsoft.com/office/powerpoint/2010/main" val="38924651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GB" sz="4400" dirty="0" smtClean="0"/>
          </a:p>
          <a:p>
            <a:pPr marL="0" indent="0">
              <a:buNone/>
            </a:pPr>
            <a:r>
              <a:rPr lang="en-GB" sz="4400" dirty="0"/>
              <a:t>	</a:t>
            </a:r>
            <a:r>
              <a:rPr lang="en-GB" sz="4400" dirty="0" smtClean="0"/>
              <a:t>		</a:t>
            </a:r>
            <a:r>
              <a:rPr lang="en-GB" sz="4400" dirty="0"/>
              <a:t>	</a:t>
            </a:r>
            <a:r>
              <a:rPr lang="en-GB" sz="8000" dirty="0" smtClean="0"/>
              <a:t>The End</a:t>
            </a:r>
            <a:endParaRPr lang="en-GB" sz="8000" dirty="0"/>
          </a:p>
        </p:txBody>
      </p:sp>
    </p:spTree>
    <p:extLst>
      <p:ext uri="{BB962C8B-B14F-4D97-AF65-F5344CB8AC3E}">
        <p14:creationId xmlns:p14="http://schemas.microsoft.com/office/powerpoint/2010/main" val="3940305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rgbClr val="FF0000"/>
                </a:solidFill>
              </a:rPr>
              <a:t>The key steps to data wrangling:</a:t>
            </a:r>
            <a:br>
              <a:rPr lang="en-US" sz="4400" b="1" dirty="0">
                <a:solidFill>
                  <a:srgbClr val="FF0000"/>
                </a:solidFill>
              </a:rPr>
            </a:br>
            <a:endParaRPr lang="en-US" b="1" dirty="0">
              <a:solidFill>
                <a:srgbClr val="FF0000"/>
              </a:solidFill>
            </a:endParaRPr>
          </a:p>
        </p:txBody>
      </p:sp>
      <p:sp>
        <p:nvSpPr>
          <p:cNvPr id="3" name="Content Placeholder 2"/>
          <p:cNvSpPr>
            <a:spLocks noGrp="1"/>
          </p:cNvSpPr>
          <p:nvPr>
            <p:ph idx="1"/>
          </p:nvPr>
        </p:nvSpPr>
        <p:spPr/>
        <p:txBody>
          <a:bodyPr/>
          <a:lstStyle/>
          <a:p>
            <a:pPr lvl="0" algn="just"/>
            <a:r>
              <a:rPr lang="en-US" b="1" dirty="0"/>
              <a:t>Data Acquisition</a:t>
            </a:r>
            <a:r>
              <a:rPr lang="en-US" dirty="0"/>
              <a:t>: Identify and obtain access to the data within your sources</a:t>
            </a:r>
          </a:p>
          <a:p>
            <a:pPr lvl="0" algn="just"/>
            <a:r>
              <a:rPr lang="en-US" b="1" dirty="0"/>
              <a:t>Joining Data</a:t>
            </a:r>
            <a:r>
              <a:rPr lang="en-US" dirty="0"/>
              <a:t>: Combine the edited data for further use and analysis</a:t>
            </a:r>
          </a:p>
          <a:p>
            <a:pPr algn="just"/>
            <a:r>
              <a:rPr lang="en-US" b="1" dirty="0"/>
              <a:t>Data Cleansing</a:t>
            </a:r>
            <a:r>
              <a:rPr lang="en-US" dirty="0"/>
              <a:t>: Redesign the data into a usable/functional format and correct/remove any bad data.</a:t>
            </a:r>
          </a:p>
          <a:p>
            <a:pPr algn="just"/>
            <a:r>
              <a:rPr lang="en-US" b="1" dirty="0"/>
              <a:t> Data profiling</a:t>
            </a:r>
            <a:r>
              <a:rPr lang="en-US" dirty="0"/>
              <a:t> is the process of examining the </a:t>
            </a:r>
            <a:r>
              <a:rPr lang="en-US" b="1" dirty="0"/>
              <a:t>data</a:t>
            </a:r>
            <a:r>
              <a:rPr lang="en-US" dirty="0"/>
              <a:t> available from an existing information source (e.g. a database or a file) and collecting statistics or informative summaries about that </a:t>
            </a:r>
            <a:r>
              <a:rPr lang="en-US" b="1" dirty="0"/>
              <a:t>data</a:t>
            </a:r>
            <a:r>
              <a:rPr lang="en-US" dirty="0"/>
              <a:t>. The purpose of these statistics may be to: Find out whether existing </a:t>
            </a:r>
            <a:r>
              <a:rPr lang="en-US" b="1" dirty="0"/>
              <a:t>data</a:t>
            </a:r>
            <a:r>
              <a:rPr lang="en-US" dirty="0"/>
              <a:t> can be easily used for other purposes.</a:t>
            </a:r>
          </a:p>
          <a:p>
            <a:pPr lvl="0" algn="just"/>
            <a:endParaRPr lang="en-US" dirty="0"/>
          </a:p>
        </p:txBody>
      </p:sp>
    </p:spTree>
    <p:extLst>
      <p:ext uri="{BB962C8B-B14F-4D97-AF65-F5344CB8AC3E}">
        <p14:creationId xmlns:p14="http://schemas.microsoft.com/office/powerpoint/2010/main" val="181926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4DA328E-2226-4B19-9A73-492E0253A1BD}"/>
              </a:ext>
            </a:extLst>
          </p:cNvPr>
          <p:cNvSpPr>
            <a:spLocks noGrp="1"/>
          </p:cNvSpPr>
          <p:nvPr>
            <p:ph type="title"/>
          </p:nvPr>
        </p:nvSpPr>
        <p:spPr>
          <a:xfrm>
            <a:off x="838200" y="821289"/>
            <a:ext cx="10515600" cy="1325563"/>
          </a:xfrm>
        </p:spPr>
        <p:txBody>
          <a:bodyPr>
            <a:normAutofit fontScale="90000"/>
          </a:bodyPr>
          <a:lstStyle/>
          <a:p>
            <a:r>
              <a:rPr lang="en-US" b="1" dirty="0">
                <a:solidFill>
                  <a:srgbClr val="FF0000"/>
                </a:solidFill>
              </a:rPr>
              <a:t>Data preprocessing</a:t>
            </a:r>
            <a:br>
              <a:rPr lang="en-US" b="1" dirty="0">
                <a:solidFill>
                  <a:srgbClr val="FF0000"/>
                </a:solidFill>
              </a:rPr>
            </a:br>
            <a:r>
              <a:rPr lang="en-US" b="1" dirty="0">
                <a:solidFill>
                  <a:srgbClr val="FF0000"/>
                </a:solidFill>
              </a:rPr>
              <a:t/>
            </a:r>
            <a:br>
              <a:rPr lang="en-US" b="1" dirty="0">
                <a:solidFill>
                  <a:srgbClr val="FF0000"/>
                </a:solidFill>
              </a:rPr>
            </a:br>
            <a:endParaRPr lang="en-US" b="1" dirty="0">
              <a:solidFill>
                <a:srgbClr val="FF0000"/>
              </a:solidFill>
            </a:endParaRPr>
          </a:p>
        </p:txBody>
      </p:sp>
      <p:sp>
        <p:nvSpPr>
          <p:cNvPr id="3" name="Content Placeholder 2"/>
          <p:cNvSpPr>
            <a:spLocks noGrp="1"/>
          </p:cNvSpPr>
          <p:nvPr>
            <p:ph idx="1"/>
          </p:nvPr>
        </p:nvSpPr>
        <p:spPr>
          <a:xfrm>
            <a:off x="1103312" y="2146852"/>
            <a:ext cx="8946541" cy="4101547"/>
          </a:xfrm>
        </p:spPr>
        <p:txBody>
          <a:bodyPr>
            <a:normAutofit/>
          </a:bodyPr>
          <a:lstStyle/>
          <a:p>
            <a:pPr marL="0" indent="0">
              <a:buNone/>
            </a:pPr>
            <a:r>
              <a:rPr lang="en-US" sz="3200" b="1" dirty="0" smtClean="0"/>
              <a:t>Why preprocessing ?</a:t>
            </a:r>
          </a:p>
          <a:p>
            <a:pPr marL="0" indent="0">
              <a:buNone/>
            </a:pPr>
            <a:r>
              <a:rPr lang="en-US" sz="3200" dirty="0" smtClean="0">
                <a:solidFill>
                  <a:srgbClr val="FF0000"/>
                </a:solidFill>
              </a:rPr>
              <a:t>70% TIME NEED TO BE PREPROCESS THE DATA</a:t>
            </a:r>
          </a:p>
          <a:p>
            <a:pPr marL="0" lvl="0" indent="0">
              <a:buNone/>
            </a:pPr>
            <a:r>
              <a:rPr lang="en-US" dirty="0" smtClean="0"/>
              <a:t>Real world data are generally</a:t>
            </a:r>
            <a:endParaRPr lang="en-US" sz="2000" dirty="0" smtClean="0"/>
          </a:p>
          <a:p>
            <a:pPr lvl="1"/>
            <a:r>
              <a:rPr lang="en-US" dirty="0" smtClean="0"/>
              <a:t>Incomplete</a:t>
            </a:r>
            <a:r>
              <a:rPr lang="en-US" dirty="0"/>
              <a:t>: lacking attribute values, lacking certain attributes of interest, or containing only aggregate data</a:t>
            </a:r>
            <a:endParaRPr lang="en-US" sz="1800" dirty="0"/>
          </a:p>
          <a:p>
            <a:pPr lvl="1"/>
            <a:r>
              <a:rPr lang="en-US" dirty="0"/>
              <a:t>Noisy: containing errors or outliers</a:t>
            </a:r>
          </a:p>
          <a:p>
            <a:pPr lvl="1"/>
            <a:r>
              <a:rPr lang="en-US" dirty="0"/>
              <a:t>Inconsistent: containing discrepancies in codes or names</a:t>
            </a:r>
          </a:p>
          <a:p>
            <a:pPr marL="0" indent="0">
              <a:buNone/>
            </a:pPr>
            <a:endParaRPr lang="en-US" dirty="0"/>
          </a:p>
        </p:txBody>
      </p:sp>
    </p:spTree>
    <p:extLst>
      <p:ext uri="{BB962C8B-B14F-4D97-AF65-F5344CB8AC3E}">
        <p14:creationId xmlns:p14="http://schemas.microsoft.com/office/powerpoint/2010/main" val="211235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Tasks in data preprocessing</a:t>
            </a:r>
            <a:r>
              <a:rPr lang="en-US" sz="4400" b="1" dirty="0">
                <a:solidFill>
                  <a:srgbClr val="FF0000"/>
                </a:solidFill>
              </a:rPr>
              <a:t/>
            </a:r>
            <a:br>
              <a:rPr lang="en-US" sz="4400" b="1" dirty="0">
                <a:solidFill>
                  <a:srgbClr val="FF0000"/>
                </a:solidFill>
              </a:rPr>
            </a:br>
            <a:endParaRPr lang="en-US" b="1" dirty="0">
              <a:solidFill>
                <a:srgbClr val="FF0000"/>
              </a:solidFill>
            </a:endParaRPr>
          </a:p>
        </p:txBody>
      </p:sp>
      <p:sp>
        <p:nvSpPr>
          <p:cNvPr id="3" name="Content Placeholder 2"/>
          <p:cNvSpPr>
            <a:spLocks noGrp="1"/>
          </p:cNvSpPr>
          <p:nvPr>
            <p:ph idx="1"/>
          </p:nvPr>
        </p:nvSpPr>
        <p:spPr/>
        <p:txBody>
          <a:bodyPr>
            <a:normAutofit/>
          </a:bodyPr>
          <a:lstStyle/>
          <a:p>
            <a:pPr lvl="1" algn="just"/>
            <a:endParaRPr lang="en-US" sz="2800" b="1" dirty="0"/>
          </a:p>
          <a:p>
            <a:pPr lvl="1" algn="just"/>
            <a:r>
              <a:rPr lang="en-US" sz="2800" b="1" dirty="0"/>
              <a:t>Data cleaning: </a:t>
            </a:r>
            <a:r>
              <a:rPr lang="en-US" sz="2800" dirty="0"/>
              <a:t>fill in missing values, smooth noisy data, identify or remove outliers, and resolve inconsistencies.</a:t>
            </a:r>
          </a:p>
          <a:p>
            <a:pPr lvl="1" algn="just"/>
            <a:r>
              <a:rPr lang="en-US" sz="2800" b="1" dirty="0"/>
              <a:t>Data integration</a:t>
            </a:r>
            <a:r>
              <a:rPr lang="en-US" sz="2800" dirty="0"/>
              <a:t>: using multiple databases, data cubes, or files.</a:t>
            </a:r>
          </a:p>
          <a:p>
            <a:pPr lvl="1" algn="just"/>
            <a:r>
              <a:rPr lang="en-US" sz="2800" b="1" dirty="0"/>
              <a:t>Data transformation: </a:t>
            </a:r>
            <a:r>
              <a:rPr lang="en-US" sz="2800" dirty="0"/>
              <a:t>normalization and aggregation.</a:t>
            </a:r>
          </a:p>
          <a:p>
            <a:pPr lvl="1" algn="just"/>
            <a:r>
              <a:rPr lang="en-US" sz="2800" b="1" dirty="0"/>
              <a:t>Data reduction: </a:t>
            </a:r>
            <a:r>
              <a:rPr lang="en-US" sz="2800" dirty="0"/>
              <a:t>reducing the volume but producing the same or similar analytical results.</a:t>
            </a:r>
          </a:p>
          <a:p>
            <a:pPr lvl="1" algn="just"/>
            <a:r>
              <a:rPr lang="en-US" sz="2800" b="1" dirty="0"/>
              <a:t>Data discretization: </a:t>
            </a:r>
            <a:r>
              <a:rPr lang="en-US" sz="2800" dirty="0"/>
              <a:t>part of data reduction, replacing numerical attributes with nominal ones.</a:t>
            </a:r>
          </a:p>
        </p:txBody>
      </p:sp>
    </p:spTree>
    <p:extLst>
      <p:ext uri="{BB962C8B-B14F-4D97-AF65-F5344CB8AC3E}">
        <p14:creationId xmlns:p14="http://schemas.microsoft.com/office/powerpoint/2010/main" val="165073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2007</TotalTime>
  <Words>1279</Words>
  <Application>Microsoft Office PowerPoint</Application>
  <PresentationFormat>Widescreen</PresentationFormat>
  <Paragraphs>198</Paragraphs>
  <Slides>63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Helvetica Neue</vt:lpstr>
      <vt:lpstr>Wingdings</vt:lpstr>
      <vt:lpstr>Office Theme</vt:lpstr>
      <vt:lpstr>Welcome to   Data Science and Machine Learning </vt:lpstr>
      <vt:lpstr>What is data science?</vt:lpstr>
      <vt:lpstr>PowerPoint Presentation</vt:lpstr>
      <vt:lpstr>PowerPoint Presentation</vt:lpstr>
      <vt:lpstr>Data Preprocessing</vt:lpstr>
      <vt:lpstr>Data wrangling is the process of cleaning and unifying messy and complex data sets for easy access and analysis.</vt:lpstr>
      <vt:lpstr>The key steps to data wrangling: </vt:lpstr>
      <vt:lpstr>Data preprocessing  </vt:lpstr>
      <vt:lpstr>Tasks in data preprocessing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can start carrier in data science…?</vt:lpstr>
      <vt:lpstr>Different profiles of the Big Data Scientist  </vt:lpstr>
      <vt:lpstr>“Data is the New Oil” World Economic Forum 2011</vt:lpstr>
      <vt:lpstr>The Goal of Data Science</vt:lpstr>
      <vt:lpstr>PowerPoint Presentation</vt:lpstr>
      <vt:lpstr>Data Science Tools</vt:lpstr>
      <vt:lpstr>Data scientist workbench </vt:lpstr>
      <vt:lpstr>Data Science Applications</vt:lpstr>
      <vt:lpstr>Data Science Job Growth</vt:lpstr>
      <vt:lpstr>PowerPoint Presentation</vt:lpstr>
      <vt:lpstr>Machine - - Data Science -- Human</vt:lpstr>
      <vt:lpstr>What is Machine Learning</vt:lpstr>
      <vt:lpstr>What is Machine Learning</vt:lpstr>
      <vt:lpstr>What is Machine Learning</vt:lpstr>
      <vt:lpstr>Types of Machine Learning</vt:lpstr>
      <vt:lpstr>Machine Learning Supervised Learning: </vt:lpstr>
      <vt:lpstr>Machine Learning Supervised Learning: </vt:lpstr>
      <vt:lpstr>Machine Learning Un-Supervised Learning: </vt:lpstr>
      <vt:lpstr>Machine Learning</vt:lpstr>
      <vt:lpstr>Types of Machine Learning</vt:lpstr>
      <vt:lpstr>Types of Machine Learning</vt:lpstr>
      <vt:lpstr>Reinforcement Learning Examples</vt:lpstr>
      <vt:lpstr>Machine Learning</vt:lpstr>
      <vt:lpstr>Requirement of creating good machine learning system</vt:lpstr>
      <vt:lpstr>Work of Machine Learning</vt:lpstr>
      <vt:lpstr>PowerPoint Presentation</vt:lpstr>
      <vt:lpstr>Types of Data</vt:lpstr>
      <vt:lpstr>PowerPoint Presentation</vt:lpstr>
      <vt:lpstr>Big Data</vt:lpstr>
      <vt:lpstr>BEST time for data scientist</vt:lpstr>
      <vt:lpstr>Bigdata definition</vt:lpstr>
      <vt:lpstr>China mobile new York time</vt:lpstr>
      <vt:lpstr>5’V’s of big data</vt:lpstr>
      <vt:lpstr>6 V’s of Big Data</vt:lpstr>
      <vt:lpstr>Big Data</vt:lpstr>
      <vt:lpstr>What's driving big data </vt:lpstr>
      <vt:lpstr>Big Data</vt:lpstr>
      <vt:lpstr>Big Data</vt:lpstr>
      <vt:lpstr>Introduction to HDP/HDF</vt:lpstr>
      <vt:lpstr>PowerPoint Presentation</vt:lpstr>
      <vt:lpstr>If you are developer</vt:lpstr>
      <vt:lpstr>PowerPoint Presentation</vt:lpstr>
      <vt:lpstr>PowerPoint Presentation</vt:lpstr>
      <vt:lpstr>Data Science Tools</vt:lpstr>
      <vt:lpstr>Data  Science Platform</vt:lpstr>
      <vt:lpstr>Real World Applications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dc:creator>
  <cp:lastModifiedBy>Angel</cp:lastModifiedBy>
  <cp:revision>64</cp:revision>
  <dcterms:created xsi:type="dcterms:W3CDTF">2019-01-11T06:37:13Z</dcterms:created>
  <dcterms:modified xsi:type="dcterms:W3CDTF">2019-01-12T17:47:05Z</dcterms:modified>
</cp:coreProperties>
</file>